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70"/>
  </p:notesMasterIdLst>
  <p:sldIdLst>
    <p:sldId id="257" r:id="rId2"/>
    <p:sldId id="261" r:id="rId3"/>
    <p:sldId id="341" r:id="rId4"/>
    <p:sldId id="345" r:id="rId5"/>
    <p:sldId id="267" r:id="rId6"/>
    <p:sldId id="268" r:id="rId7"/>
    <p:sldId id="277" r:id="rId8"/>
    <p:sldId id="279" r:id="rId9"/>
    <p:sldId id="281" r:id="rId10"/>
    <p:sldId id="289" r:id="rId11"/>
    <p:sldId id="282" r:id="rId12"/>
    <p:sldId id="266" r:id="rId13"/>
    <p:sldId id="323" r:id="rId14"/>
    <p:sldId id="324" r:id="rId15"/>
    <p:sldId id="325" r:id="rId16"/>
    <p:sldId id="326" r:id="rId17"/>
    <p:sldId id="283" r:id="rId18"/>
    <p:sldId id="275" r:id="rId19"/>
    <p:sldId id="274" r:id="rId20"/>
    <p:sldId id="271" r:id="rId21"/>
    <p:sldId id="270" r:id="rId22"/>
    <p:sldId id="285" r:id="rId23"/>
    <p:sldId id="287" r:id="rId24"/>
    <p:sldId id="327" r:id="rId25"/>
    <p:sldId id="286" r:id="rId26"/>
    <p:sldId id="280" r:id="rId27"/>
    <p:sldId id="296" r:id="rId28"/>
    <p:sldId id="346" r:id="rId29"/>
    <p:sldId id="295" r:id="rId30"/>
    <p:sldId id="294" r:id="rId31"/>
    <p:sldId id="265" r:id="rId32"/>
    <p:sldId id="328" r:id="rId33"/>
    <p:sldId id="329" r:id="rId34"/>
    <p:sldId id="330" r:id="rId35"/>
    <p:sldId id="297" r:id="rId36"/>
    <p:sldId id="292" r:id="rId37"/>
    <p:sldId id="305" r:id="rId38"/>
    <p:sldId id="303" r:id="rId39"/>
    <p:sldId id="304" r:id="rId40"/>
    <p:sldId id="299" r:id="rId41"/>
    <p:sldId id="276" r:id="rId42"/>
    <p:sldId id="342" r:id="rId43"/>
    <p:sldId id="300" r:id="rId44"/>
    <p:sldId id="301" r:id="rId45"/>
    <p:sldId id="334" r:id="rId46"/>
    <p:sldId id="335" r:id="rId47"/>
    <p:sldId id="332" r:id="rId48"/>
    <p:sldId id="313" r:id="rId49"/>
    <p:sldId id="308" r:id="rId50"/>
    <p:sldId id="312" r:id="rId51"/>
    <p:sldId id="309" r:id="rId52"/>
    <p:sldId id="311" r:id="rId53"/>
    <p:sldId id="310" r:id="rId54"/>
    <p:sldId id="306" r:id="rId55"/>
    <p:sldId id="307" r:id="rId56"/>
    <p:sldId id="321" r:id="rId57"/>
    <p:sldId id="336" r:id="rId58"/>
    <p:sldId id="322" r:id="rId59"/>
    <p:sldId id="320" r:id="rId60"/>
    <p:sldId id="337" r:id="rId61"/>
    <p:sldId id="319" r:id="rId62"/>
    <p:sldId id="338" r:id="rId63"/>
    <p:sldId id="269" r:id="rId64"/>
    <p:sldId id="340" r:id="rId65"/>
    <p:sldId id="343" r:id="rId66"/>
    <p:sldId id="339" r:id="rId67"/>
    <p:sldId id="316" r:id="rId68"/>
    <p:sldId id="344"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394" autoAdjust="0"/>
  </p:normalViewPr>
  <p:slideViewPr>
    <p:cSldViewPr snapToGrid="0">
      <p:cViewPr varScale="1">
        <p:scale>
          <a:sx n="115" d="100"/>
          <a:sy n="115" d="100"/>
        </p:scale>
        <p:origin x="43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D801A1-B7CC-43CC-93F7-6ABBE512B2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1D75894F-FD81-4519-8D00-46B4C9E4623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BBA9062-43F0-43C4-841C-9D46E0B2F8E6}" type="datetimeFigureOut">
              <a:rPr lang="en-US"/>
              <a:pPr>
                <a:defRPr/>
              </a:pPr>
              <a:t>7/10/2018</a:t>
            </a:fld>
            <a:endParaRPr lang="en-US" dirty="0"/>
          </a:p>
        </p:txBody>
      </p:sp>
      <p:sp>
        <p:nvSpPr>
          <p:cNvPr id="4" name="Slide Image Placeholder 3">
            <a:extLst>
              <a:ext uri="{FF2B5EF4-FFF2-40B4-BE49-F238E27FC236}">
                <a16:creationId xmlns:a16="http://schemas.microsoft.com/office/drawing/2014/main" id="{EC77A486-A044-4580-8355-A8D63A0F040F}"/>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EA418954-95BB-4F72-B28A-821A92DE79E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8E3775F-E3F8-4BC1-8C5A-27BA8B5079C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E688F4A6-15B7-4B2E-9A0B-09BE2EBA92B4}"/>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BDC45FEE-4DE2-4DBA-BFBB-DF6EAD4C6146}"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1</a:t>
            </a:fld>
            <a:endParaRPr lang="en-US" altLang="en-US" dirty="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11</a:t>
            </a:fld>
            <a:endParaRPr lang="en-US" altLang="en-US" dirty="0">
              <a:solidFill>
                <a:srgbClr val="000000"/>
              </a:solidFill>
            </a:endParaRPr>
          </a:p>
        </p:txBody>
      </p:sp>
    </p:spTree>
    <p:extLst>
      <p:ext uri="{BB962C8B-B14F-4D97-AF65-F5344CB8AC3E}">
        <p14:creationId xmlns:p14="http://schemas.microsoft.com/office/powerpoint/2010/main" val="2707255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12</a:t>
            </a:fld>
            <a:endParaRPr lang="en-US" altLang="en-US" dirty="0">
              <a:solidFill>
                <a:srgbClr val="000000"/>
              </a:solidFill>
            </a:endParaRPr>
          </a:p>
        </p:txBody>
      </p:sp>
    </p:spTree>
    <p:extLst>
      <p:ext uri="{BB962C8B-B14F-4D97-AF65-F5344CB8AC3E}">
        <p14:creationId xmlns:p14="http://schemas.microsoft.com/office/powerpoint/2010/main" val="3993738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13</a:t>
            </a:fld>
            <a:endParaRPr lang="en-US" altLang="en-US" dirty="0">
              <a:solidFill>
                <a:srgbClr val="000000"/>
              </a:solidFill>
            </a:endParaRPr>
          </a:p>
        </p:txBody>
      </p:sp>
    </p:spTree>
    <p:extLst>
      <p:ext uri="{BB962C8B-B14F-4D97-AF65-F5344CB8AC3E}">
        <p14:creationId xmlns:p14="http://schemas.microsoft.com/office/powerpoint/2010/main" val="504766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14</a:t>
            </a:fld>
            <a:endParaRPr lang="en-US" altLang="en-US" dirty="0">
              <a:solidFill>
                <a:srgbClr val="000000"/>
              </a:solidFill>
            </a:endParaRPr>
          </a:p>
        </p:txBody>
      </p:sp>
    </p:spTree>
    <p:extLst>
      <p:ext uri="{BB962C8B-B14F-4D97-AF65-F5344CB8AC3E}">
        <p14:creationId xmlns:p14="http://schemas.microsoft.com/office/powerpoint/2010/main" val="316092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15</a:t>
            </a:fld>
            <a:endParaRPr lang="en-US" altLang="en-US" dirty="0">
              <a:solidFill>
                <a:srgbClr val="000000"/>
              </a:solidFill>
            </a:endParaRPr>
          </a:p>
        </p:txBody>
      </p:sp>
    </p:spTree>
    <p:extLst>
      <p:ext uri="{BB962C8B-B14F-4D97-AF65-F5344CB8AC3E}">
        <p14:creationId xmlns:p14="http://schemas.microsoft.com/office/powerpoint/2010/main" val="3062358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16</a:t>
            </a:fld>
            <a:endParaRPr lang="en-US" altLang="en-US" dirty="0">
              <a:solidFill>
                <a:srgbClr val="000000"/>
              </a:solidFill>
            </a:endParaRPr>
          </a:p>
        </p:txBody>
      </p:sp>
    </p:spTree>
    <p:extLst>
      <p:ext uri="{BB962C8B-B14F-4D97-AF65-F5344CB8AC3E}">
        <p14:creationId xmlns:p14="http://schemas.microsoft.com/office/powerpoint/2010/main" val="188094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17</a:t>
            </a:fld>
            <a:endParaRPr lang="en-US" altLang="en-US" dirty="0">
              <a:solidFill>
                <a:srgbClr val="000000"/>
              </a:solidFill>
            </a:endParaRPr>
          </a:p>
        </p:txBody>
      </p:sp>
    </p:spTree>
    <p:extLst>
      <p:ext uri="{BB962C8B-B14F-4D97-AF65-F5344CB8AC3E}">
        <p14:creationId xmlns:p14="http://schemas.microsoft.com/office/powerpoint/2010/main" val="1437718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18</a:t>
            </a:fld>
            <a:endParaRPr lang="en-US" altLang="en-US" dirty="0">
              <a:solidFill>
                <a:srgbClr val="000000"/>
              </a:solidFill>
            </a:endParaRPr>
          </a:p>
        </p:txBody>
      </p:sp>
    </p:spTree>
    <p:extLst>
      <p:ext uri="{BB962C8B-B14F-4D97-AF65-F5344CB8AC3E}">
        <p14:creationId xmlns:p14="http://schemas.microsoft.com/office/powerpoint/2010/main" val="1354489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19</a:t>
            </a:fld>
            <a:endParaRPr lang="en-US" altLang="en-US" dirty="0">
              <a:solidFill>
                <a:srgbClr val="000000"/>
              </a:solidFill>
            </a:endParaRPr>
          </a:p>
        </p:txBody>
      </p:sp>
    </p:spTree>
    <p:extLst>
      <p:ext uri="{BB962C8B-B14F-4D97-AF65-F5344CB8AC3E}">
        <p14:creationId xmlns:p14="http://schemas.microsoft.com/office/powerpoint/2010/main" val="3897533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20</a:t>
            </a:fld>
            <a:endParaRPr lang="en-US" altLang="en-US" dirty="0">
              <a:solidFill>
                <a:srgbClr val="000000"/>
              </a:solidFill>
            </a:endParaRPr>
          </a:p>
        </p:txBody>
      </p:sp>
    </p:spTree>
    <p:extLst>
      <p:ext uri="{BB962C8B-B14F-4D97-AF65-F5344CB8AC3E}">
        <p14:creationId xmlns:p14="http://schemas.microsoft.com/office/powerpoint/2010/main" val="2802097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2</a:t>
            </a:fld>
            <a:endParaRPr lang="en-US" altLang="en-US" dirty="0">
              <a:solidFill>
                <a:srgbClr val="000000"/>
              </a:solidFill>
            </a:endParaRPr>
          </a:p>
        </p:txBody>
      </p:sp>
    </p:spTree>
    <p:extLst>
      <p:ext uri="{BB962C8B-B14F-4D97-AF65-F5344CB8AC3E}">
        <p14:creationId xmlns:p14="http://schemas.microsoft.com/office/powerpoint/2010/main" val="19611856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21</a:t>
            </a:fld>
            <a:endParaRPr lang="en-US" altLang="en-US" dirty="0">
              <a:solidFill>
                <a:srgbClr val="000000"/>
              </a:solidFill>
            </a:endParaRPr>
          </a:p>
        </p:txBody>
      </p:sp>
    </p:spTree>
    <p:extLst>
      <p:ext uri="{BB962C8B-B14F-4D97-AF65-F5344CB8AC3E}">
        <p14:creationId xmlns:p14="http://schemas.microsoft.com/office/powerpoint/2010/main" val="131650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22</a:t>
            </a:fld>
            <a:endParaRPr lang="en-US" altLang="en-US" dirty="0">
              <a:solidFill>
                <a:srgbClr val="000000"/>
              </a:solidFill>
            </a:endParaRPr>
          </a:p>
        </p:txBody>
      </p:sp>
    </p:spTree>
    <p:extLst>
      <p:ext uri="{BB962C8B-B14F-4D97-AF65-F5344CB8AC3E}">
        <p14:creationId xmlns:p14="http://schemas.microsoft.com/office/powerpoint/2010/main" val="428300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23</a:t>
            </a:fld>
            <a:endParaRPr lang="en-US" altLang="en-US" dirty="0">
              <a:solidFill>
                <a:srgbClr val="000000"/>
              </a:solidFill>
            </a:endParaRPr>
          </a:p>
        </p:txBody>
      </p:sp>
    </p:spTree>
    <p:extLst>
      <p:ext uri="{BB962C8B-B14F-4D97-AF65-F5344CB8AC3E}">
        <p14:creationId xmlns:p14="http://schemas.microsoft.com/office/powerpoint/2010/main" val="3766246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24</a:t>
            </a:fld>
            <a:endParaRPr lang="en-US" altLang="en-US" dirty="0">
              <a:solidFill>
                <a:srgbClr val="000000"/>
              </a:solidFill>
            </a:endParaRPr>
          </a:p>
        </p:txBody>
      </p:sp>
    </p:spTree>
    <p:extLst>
      <p:ext uri="{BB962C8B-B14F-4D97-AF65-F5344CB8AC3E}">
        <p14:creationId xmlns:p14="http://schemas.microsoft.com/office/powerpoint/2010/main" val="11400161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25</a:t>
            </a:fld>
            <a:endParaRPr lang="en-US" altLang="en-US" dirty="0">
              <a:solidFill>
                <a:srgbClr val="000000"/>
              </a:solidFill>
            </a:endParaRPr>
          </a:p>
        </p:txBody>
      </p:sp>
    </p:spTree>
    <p:extLst>
      <p:ext uri="{BB962C8B-B14F-4D97-AF65-F5344CB8AC3E}">
        <p14:creationId xmlns:p14="http://schemas.microsoft.com/office/powerpoint/2010/main" val="1389861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26</a:t>
            </a:fld>
            <a:endParaRPr lang="en-US" altLang="en-US" dirty="0">
              <a:solidFill>
                <a:srgbClr val="000000"/>
              </a:solidFill>
            </a:endParaRPr>
          </a:p>
        </p:txBody>
      </p:sp>
    </p:spTree>
    <p:extLst>
      <p:ext uri="{BB962C8B-B14F-4D97-AF65-F5344CB8AC3E}">
        <p14:creationId xmlns:p14="http://schemas.microsoft.com/office/powerpoint/2010/main" val="4296777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27</a:t>
            </a:fld>
            <a:endParaRPr lang="en-US" altLang="en-US" dirty="0">
              <a:solidFill>
                <a:srgbClr val="000000"/>
              </a:solidFill>
            </a:endParaRPr>
          </a:p>
        </p:txBody>
      </p:sp>
    </p:spTree>
    <p:extLst>
      <p:ext uri="{BB962C8B-B14F-4D97-AF65-F5344CB8AC3E}">
        <p14:creationId xmlns:p14="http://schemas.microsoft.com/office/powerpoint/2010/main" val="1967498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28</a:t>
            </a:fld>
            <a:endParaRPr lang="en-US" altLang="en-US" dirty="0">
              <a:solidFill>
                <a:srgbClr val="000000"/>
              </a:solidFill>
            </a:endParaRPr>
          </a:p>
        </p:txBody>
      </p:sp>
    </p:spTree>
    <p:extLst>
      <p:ext uri="{BB962C8B-B14F-4D97-AF65-F5344CB8AC3E}">
        <p14:creationId xmlns:p14="http://schemas.microsoft.com/office/powerpoint/2010/main" val="3646107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29</a:t>
            </a:fld>
            <a:endParaRPr lang="en-US" altLang="en-US" dirty="0">
              <a:solidFill>
                <a:srgbClr val="000000"/>
              </a:solidFill>
            </a:endParaRPr>
          </a:p>
        </p:txBody>
      </p:sp>
    </p:spTree>
    <p:extLst>
      <p:ext uri="{BB962C8B-B14F-4D97-AF65-F5344CB8AC3E}">
        <p14:creationId xmlns:p14="http://schemas.microsoft.com/office/powerpoint/2010/main" val="23002899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30</a:t>
            </a:fld>
            <a:endParaRPr lang="en-US" altLang="en-US" dirty="0">
              <a:solidFill>
                <a:srgbClr val="000000"/>
              </a:solidFill>
            </a:endParaRPr>
          </a:p>
        </p:txBody>
      </p:sp>
    </p:spTree>
    <p:extLst>
      <p:ext uri="{BB962C8B-B14F-4D97-AF65-F5344CB8AC3E}">
        <p14:creationId xmlns:p14="http://schemas.microsoft.com/office/powerpoint/2010/main" val="4236737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3</a:t>
            </a:fld>
            <a:endParaRPr lang="en-US" altLang="en-US" dirty="0">
              <a:solidFill>
                <a:srgbClr val="000000"/>
              </a:solidFill>
            </a:endParaRPr>
          </a:p>
        </p:txBody>
      </p:sp>
    </p:spTree>
    <p:extLst>
      <p:ext uri="{BB962C8B-B14F-4D97-AF65-F5344CB8AC3E}">
        <p14:creationId xmlns:p14="http://schemas.microsoft.com/office/powerpoint/2010/main" val="1846465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32</a:t>
            </a:fld>
            <a:endParaRPr lang="en-US" altLang="en-US" dirty="0">
              <a:solidFill>
                <a:srgbClr val="000000"/>
              </a:solidFill>
            </a:endParaRPr>
          </a:p>
        </p:txBody>
      </p:sp>
    </p:spTree>
    <p:extLst>
      <p:ext uri="{BB962C8B-B14F-4D97-AF65-F5344CB8AC3E}">
        <p14:creationId xmlns:p14="http://schemas.microsoft.com/office/powerpoint/2010/main" val="4868981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33</a:t>
            </a:fld>
            <a:endParaRPr lang="en-US" altLang="en-US" dirty="0">
              <a:solidFill>
                <a:srgbClr val="000000"/>
              </a:solidFill>
            </a:endParaRPr>
          </a:p>
        </p:txBody>
      </p:sp>
    </p:spTree>
    <p:extLst>
      <p:ext uri="{BB962C8B-B14F-4D97-AF65-F5344CB8AC3E}">
        <p14:creationId xmlns:p14="http://schemas.microsoft.com/office/powerpoint/2010/main" val="1470408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34</a:t>
            </a:fld>
            <a:endParaRPr lang="en-US" altLang="en-US" dirty="0">
              <a:solidFill>
                <a:srgbClr val="000000"/>
              </a:solidFill>
            </a:endParaRPr>
          </a:p>
        </p:txBody>
      </p:sp>
    </p:spTree>
    <p:extLst>
      <p:ext uri="{BB962C8B-B14F-4D97-AF65-F5344CB8AC3E}">
        <p14:creationId xmlns:p14="http://schemas.microsoft.com/office/powerpoint/2010/main" val="3463904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35</a:t>
            </a:fld>
            <a:endParaRPr lang="en-US" altLang="en-US" dirty="0">
              <a:solidFill>
                <a:srgbClr val="000000"/>
              </a:solidFill>
            </a:endParaRPr>
          </a:p>
        </p:txBody>
      </p:sp>
    </p:spTree>
    <p:extLst>
      <p:ext uri="{BB962C8B-B14F-4D97-AF65-F5344CB8AC3E}">
        <p14:creationId xmlns:p14="http://schemas.microsoft.com/office/powerpoint/2010/main" val="18566957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36</a:t>
            </a:fld>
            <a:endParaRPr lang="en-US" altLang="en-US" dirty="0">
              <a:solidFill>
                <a:srgbClr val="000000"/>
              </a:solidFill>
            </a:endParaRPr>
          </a:p>
        </p:txBody>
      </p:sp>
    </p:spTree>
    <p:extLst>
      <p:ext uri="{BB962C8B-B14F-4D97-AF65-F5344CB8AC3E}">
        <p14:creationId xmlns:p14="http://schemas.microsoft.com/office/powerpoint/2010/main" val="5272171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37</a:t>
            </a:fld>
            <a:endParaRPr lang="en-US" altLang="en-US" dirty="0">
              <a:solidFill>
                <a:srgbClr val="000000"/>
              </a:solidFill>
            </a:endParaRPr>
          </a:p>
        </p:txBody>
      </p:sp>
    </p:spTree>
    <p:extLst>
      <p:ext uri="{BB962C8B-B14F-4D97-AF65-F5344CB8AC3E}">
        <p14:creationId xmlns:p14="http://schemas.microsoft.com/office/powerpoint/2010/main" val="5948003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38</a:t>
            </a:fld>
            <a:endParaRPr lang="en-US" altLang="en-US" dirty="0">
              <a:solidFill>
                <a:srgbClr val="000000"/>
              </a:solidFill>
            </a:endParaRPr>
          </a:p>
        </p:txBody>
      </p:sp>
    </p:spTree>
    <p:extLst>
      <p:ext uri="{BB962C8B-B14F-4D97-AF65-F5344CB8AC3E}">
        <p14:creationId xmlns:p14="http://schemas.microsoft.com/office/powerpoint/2010/main" val="27408400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39</a:t>
            </a:fld>
            <a:endParaRPr lang="en-US" altLang="en-US" dirty="0">
              <a:solidFill>
                <a:srgbClr val="000000"/>
              </a:solidFill>
            </a:endParaRPr>
          </a:p>
        </p:txBody>
      </p:sp>
    </p:spTree>
    <p:extLst>
      <p:ext uri="{BB962C8B-B14F-4D97-AF65-F5344CB8AC3E}">
        <p14:creationId xmlns:p14="http://schemas.microsoft.com/office/powerpoint/2010/main" val="28877096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40</a:t>
            </a:fld>
            <a:endParaRPr lang="en-US" altLang="en-US" dirty="0">
              <a:solidFill>
                <a:srgbClr val="000000"/>
              </a:solidFill>
            </a:endParaRPr>
          </a:p>
        </p:txBody>
      </p:sp>
    </p:spTree>
    <p:extLst>
      <p:ext uri="{BB962C8B-B14F-4D97-AF65-F5344CB8AC3E}">
        <p14:creationId xmlns:p14="http://schemas.microsoft.com/office/powerpoint/2010/main" val="13839727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41</a:t>
            </a:fld>
            <a:endParaRPr lang="en-US" altLang="en-US" dirty="0">
              <a:solidFill>
                <a:srgbClr val="000000"/>
              </a:solidFill>
            </a:endParaRPr>
          </a:p>
        </p:txBody>
      </p:sp>
    </p:spTree>
    <p:extLst>
      <p:ext uri="{BB962C8B-B14F-4D97-AF65-F5344CB8AC3E}">
        <p14:creationId xmlns:p14="http://schemas.microsoft.com/office/powerpoint/2010/main" val="1396287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5</a:t>
            </a:fld>
            <a:endParaRPr lang="en-US" altLang="en-US" dirty="0">
              <a:solidFill>
                <a:srgbClr val="000000"/>
              </a:solidFill>
            </a:endParaRPr>
          </a:p>
        </p:txBody>
      </p:sp>
    </p:spTree>
    <p:extLst>
      <p:ext uri="{BB962C8B-B14F-4D97-AF65-F5344CB8AC3E}">
        <p14:creationId xmlns:p14="http://schemas.microsoft.com/office/powerpoint/2010/main" val="7125157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42</a:t>
            </a:fld>
            <a:endParaRPr lang="en-US" altLang="en-US" dirty="0">
              <a:solidFill>
                <a:srgbClr val="000000"/>
              </a:solidFill>
            </a:endParaRPr>
          </a:p>
        </p:txBody>
      </p:sp>
    </p:spTree>
    <p:extLst>
      <p:ext uri="{BB962C8B-B14F-4D97-AF65-F5344CB8AC3E}">
        <p14:creationId xmlns:p14="http://schemas.microsoft.com/office/powerpoint/2010/main" val="13275535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43</a:t>
            </a:fld>
            <a:endParaRPr lang="en-US" altLang="en-US" dirty="0">
              <a:solidFill>
                <a:srgbClr val="000000"/>
              </a:solidFill>
            </a:endParaRPr>
          </a:p>
        </p:txBody>
      </p:sp>
    </p:spTree>
    <p:extLst>
      <p:ext uri="{BB962C8B-B14F-4D97-AF65-F5344CB8AC3E}">
        <p14:creationId xmlns:p14="http://schemas.microsoft.com/office/powerpoint/2010/main" val="5542248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44</a:t>
            </a:fld>
            <a:endParaRPr lang="en-US" altLang="en-US" dirty="0">
              <a:solidFill>
                <a:srgbClr val="000000"/>
              </a:solidFill>
            </a:endParaRPr>
          </a:p>
        </p:txBody>
      </p:sp>
    </p:spTree>
    <p:extLst>
      <p:ext uri="{BB962C8B-B14F-4D97-AF65-F5344CB8AC3E}">
        <p14:creationId xmlns:p14="http://schemas.microsoft.com/office/powerpoint/2010/main" val="34162675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45</a:t>
            </a:fld>
            <a:endParaRPr lang="en-US" altLang="en-US" dirty="0">
              <a:solidFill>
                <a:srgbClr val="000000"/>
              </a:solidFill>
            </a:endParaRPr>
          </a:p>
        </p:txBody>
      </p:sp>
    </p:spTree>
    <p:extLst>
      <p:ext uri="{BB962C8B-B14F-4D97-AF65-F5344CB8AC3E}">
        <p14:creationId xmlns:p14="http://schemas.microsoft.com/office/powerpoint/2010/main" val="36326473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46</a:t>
            </a:fld>
            <a:endParaRPr lang="en-US" altLang="en-US" dirty="0">
              <a:solidFill>
                <a:srgbClr val="000000"/>
              </a:solidFill>
            </a:endParaRPr>
          </a:p>
        </p:txBody>
      </p:sp>
    </p:spTree>
    <p:extLst>
      <p:ext uri="{BB962C8B-B14F-4D97-AF65-F5344CB8AC3E}">
        <p14:creationId xmlns:p14="http://schemas.microsoft.com/office/powerpoint/2010/main" val="38088103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47</a:t>
            </a:fld>
            <a:endParaRPr lang="en-US" altLang="en-US" dirty="0">
              <a:solidFill>
                <a:srgbClr val="000000"/>
              </a:solidFill>
            </a:endParaRPr>
          </a:p>
        </p:txBody>
      </p:sp>
    </p:spTree>
    <p:extLst>
      <p:ext uri="{BB962C8B-B14F-4D97-AF65-F5344CB8AC3E}">
        <p14:creationId xmlns:p14="http://schemas.microsoft.com/office/powerpoint/2010/main" val="4395672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48</a:t>
            </a:fld>
            <a:endParaRPr lang="en-US" altLang="en-US" dirty="0">
              <a:solidFill>
                <a:srgbClr val="000000"/>
              </a:solidFill>
            </a:endParaRPr>
          </a:p>
        </p:txBody>
      </p:sp>
    </p:spTree>
    <p:extLst>
      <p:ext uri="{BB962C8B-B14F-4D97-AF65-F5344CB8AC3E}">
        <p14:creationId xmlns:p14="http://schemas.microsoft.com/office/powerpoint/2010/main" val="25382253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49</a:t>
            </a:fld>
            <a:endParaRPr lang="en-US" altLang="en-US" dirty="0">
              <a:solidFill>
                <a:srgbClr val="000000"/>
              </a:solidFill>
            </a:endParaRPr>
          </a:p>
        </p:txBody>
      </p:sp>
    </p:spTree>
    <p:extLst>
      <p:ext uri="{BB962C8B-B14F-4D97-AF65-F5344CB8AC3E}">
        <p14:creationId xmlns:p14="http://schemas.microsoft.com/office/powerpoint/2010/main" val="30585420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50</a:t>
            </a:fld>
            <a:endParaRPr lang="en-US" altLang="en-US" dirty="0">
              <a:solidFill>
                <a:srgbClr val="000000"/>
              </a:solidFill>
            </a:endParaRPr>
          </a:p>
        </p:txBody>
      </p:sp>
    </p:spTree>
    <p:extLst>
      <p:ext uri="{BB962C8B-B14F-4D97-AF65-F5344CB8AC3E}">
        <p14:creationId xmlns:p14="http://schemas.microsoft.com/office/powerpoint/2010/main" val="27825481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51</a:t>
            </a:fld>
            <a:endParaRPr lang="en-US" altLang="en-US" dirty="0">
              <a:solidFill>
                <a:srgbClr val="000000"/>
              </a:solidFill>
            </a:endParaRPr>
          </a:p>
        </p:txBody>
      </p:sp>
    </p:spTree>
    <p:extLst>
      <p:ext uri="{BB962C8B-B14F-4D97-AF65-F5344CB8AC3E}">
        <p14:creationId xmlns:p14="http://schemas.microsoft.com/office/powerpoint/2010/main" val="3596064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6</a:t>
            </a:fld>
            <a:endParaRPr lang="en-US" altLang="en-US" dirty="0">
              <a:solidFill>
                <a:srgbClr val="000000"/>
              </a:solidFill>
            </a:endParaRPr>
          </a:p>
        </p:txBody>
      </p:sp>
    </p:spTree>
    <p:extLst>
      <p:ext uri="{BB962C8B-B14F-4D97-AF65-F5344CB8AC3E}">
        <p14:creationId xmlns:p14="http://schemas.microsoft.com/office/powerpoint/2010/main" val="25018319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52</a:t>
            </a:fld>
            <a:endParaRPr lang="en-US" altLang="en-US" dirty="0">
              <a:solidFill>
                <a:srgbClr val="000000"/>
              </a:solidFill>
            </a:endParaRPr>
          </a:p>
        </p:txBody>
      </p:sp>
    </p:spTree>
    <p:extLst>
      <p:ext uri="{BB962C8B-B14F-4D97-AF65-F5344CB8AC3E}">
        <p14:creationId xmlns:p14="http://schemas.microsoft.com/office/powerpoint/2010/main" val="22899309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53</a:t>
            </a:fld>
            <a:endParaRPr lang="en-US" altLang="en-US" dirty="0">
              <a:solidFill>
                <a:srgbClr val="000000"/>
              </a:solidFill>
            </a:endParaRPr>
          </a:p>
        </p:txBody>
      </p:sp>
    </p:spTree>
    <p:extLst>
      <p:ext uri="{BB962C8B-B14F-4D97-AF65-F5344CB8AC3E}">
        <p14:creationId xmlns:p14="http://schemas.microsoft.com/office/powerpoint/2010/main" val="5145664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54</a:t>
            </a:fld>
            <a:endParaRPr lang="en-US" altLang="en-US" dirty="0">
              <a:solidFill>
                <a:srgbClr val="000000"/>
              </a:solidFill>
            </a:endParaRPr>
          </a:p>
        </p:txBody>
      </p:sp>
    </p:spTree>
    <p:extLst>
      <p:ext uri="{BB962C8B-B14F-4D97-AF65-F5344CB8AC3E}">
        <p14:creationId xmlns:p14="http://schemas.microsoft.com/office/powerpoint/2010/main" val="3606356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55</a:t>
            </a:fld>
            <a:endParaRPr lang="en-US" altLang="en-US" dirty="0">
              <a:solidFill>
                <a:srgbClr val="000000"/>
              </a:solidFill>
            </a:endParaRPr>
          </a:p>
        </p:txBody>
      </p:sp>
    </p:spTree>
    <p:extLst>
      <p:ext uri="{BB962C8B-B14F-4D97-AF65-F5344CB8AC3E}">
        <p14:creationId xmlns:p14="http://schemas.microsoft.com/office/powerpoint/2010/main" val="392418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56</a:t>
            </a:fld>
            <a:endParaRPr lang="en-US" altLang="en-US" dirty="0">
              <a:solidFill>
                <a:srgbClr val="000000"/>
              </a:solidFill>
            </a:endParaRPr>
          </a:p>
        </p:txBody>
      </p:sp>
    </p:spTree>
    <p:extLst>
      <p:ext uri="{BB962C8B-B14F-4D97-AF65-F5344CB8AC3E}">
        <p14:creationId xmlns:p14="http://schemas.microsoft.com/office/powerpoint/2010/main" val="25062218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57</a:t>
            </a:fld>
            <a:endParaRPr lang="en-US" altLang="en-US" dirty="0">
              <a:solidFill>
                <a:srgbClr val="000000"/>
              </a:solidFill>
            </a:endParaRPr>
          </a:p>
        </p:txBody>
      </p:sp>
    </p:spTree>
    <p:extLst>
      <p:ext uri="{BB962C8B-B14F-4D97-AF65-F5344CB8AC3E}">
        <p14:creationId xmlns:p14="http://schemas.microsoft.com/office/powerpoint/2010/main" val="38230139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58</a:t>
            </a:fld>
            <a:endParaRPr lang="en-US" altLang="en-US" dirty="0">
              <a:solidFill>
                <a:srgbClr val="000000"/>
              </a:solidFill>
            </a:endParaRPr>
          </a:p>
        </p:txBody>
      </p:sp>
    </p:spTree>
    <p:extLst>
      <p:ext uri="{BB962C8B-B14F-4D97-AF65-F5344CB8AC3E}">
        <p14:creationId xmlns:p14="http://schemas.microsoft.com/office/powerpoint/2010/main" val="28682168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59</a:t>
            </a:fld>
            <a:endParaRPr lang="en-US" altLang="en-US" dirty="0">
              <a:solidFill>
                <a:srgbClr val="000000"/>
              </a:solidFill>
            </a:endParaRPr>
          </a:p>
        </p:txBody>
      </p:sp>
    </p:spTree>
    <p:extLst>
      <p:ext uri="{BB962C8B-B14F-4D97-AF65-F5344CB8AC3E}">
        <p14:creationId xmlns:p14="http://schemas.microsoft.com/office/powerpoint/2010/main" val="2238363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60</a:t>
            </a:fld>
            <a:endParaRPr lang="en-US" altLang="en-US" dirty="0">
              <a:solidFill>
                <a:srgbClr val="000000"/>
              </a:solidFill>
            </a:endParaRPr>
          </a:p>
        </p:txBody>
      </p:sp>
    </p:spTree>
    <p:extLst>
      <p:ext uri="{BB962C8B-B14F-4D97-AF65-F5344CB8AC3E}">
        <p14:creationId xmlns:p14="http://schemas.microsoft.com/office/powerpoint/2010/main" val="34019640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61</a:t>
            </a:fld>
            <a:endParaRPr lang="en-US" altLang="en-US" dirty="0">
              <a:solidFill>
                <a:srgbClr val="000000"/>
              </a:solidFill>
            </a:endParaRPr>
          </a:p>
        </p:txBody>
      </p:sp>
    </p:spTree>
    <p:extLst>
      <p:ext uri="{BB962C8B-B14F-4D97-AF65-F5344CB8AC3E}">
        <p14:creationId xmlns:p14="http://schemas.microsoft.com/office/powerpoint/2010/main" val="434413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7</a:t>
            </a:fld>
            <a:endParaRPr lang="en-US" altLang="en-US" dirty="0">
              <a:solidFill>
                <a:srgbClr val="000000"/>
              </a:solidFill>
            </a:endParaRPr>
          </a:p>
        </p:txBody>
      </p:sp>
    </p:spTree>
    <p:extLst>
      <p:ext uri="{BB962C8B-B14F-4D97-AF65-F5344CB8AC3E}">
        <p14:creationId xmlns:p14="http://schemas.microsoft.com/office/powerpoint/2010/main" val="35243715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62</a:t>
            </a:fld>
            <a:endParaRPr lang="en-US" altLang="en-US" dirty="0">
              <a:solidFill>
                <a:srgbClr val="000000"/>
              </a:solidFill>
            </a:endParaRPr>
          </a:p>
        </p:txBody>
      </p:sp>
    </p:spTree>
    <p:extLst>
      <p:ext uri="{BB962C8B-B14F-4D97-AF65-F5344CB8AC3E}">
        <p14:creationId xmlns:p14="http://schemas.microsoft.com/office/powerpoint/2010/main" val="15476571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63</a:t>
            </a:fld>
            <a:endParaRPr lang="en-US" altLang="en-US" dirty="0">
              <a:solidFill>
                <a:srgbClr val="000000"/>
              </a:solidFill>
            </a:endParaRPr>
          </a:p>
        </p:txBody>
      </p:sp>
    </p:spTree>
    <p:extLst>
      <p:ext uri="{BB962C8B-B14F-4D97-AF65-F5344CB8AC3E}">
        <p14:creationId xmlns:p14="http://schemas.microsoft.com/office/powerpoint/2010/main" val="32376880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64</a:t>
            </a:fld>
            <a:endParaRPr lang="en-US" altLang="en-US" dirty="0">
              <a:solidFill>
                <a:srgbClr val="000000"/>
              </a:solidFill>
            </a:endParaRPr>
          </a:p>
        </p:txBody>
      </p:sp>
    </p:spTree>
    <p:extLst>
      <p:ext uri="{BB962C8B-B14F-4D97-AF65-F5344CB8AC3E}">
        <p14:creationId xmlns:p14="http://schemas.microsoft.com/office/powerpoint/2010/main" val="5326227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65</a:t>
            </a:fld>
            <a:endParaRPr lang="en-US" altLang="en-US" dirty="0">
              <a:solidFill>
                <a:srgbClr val="000000"/>
              </a:solidFill>
            </a:endParaRPr>
          </a:p>
        </p:txBody>
      </p:sp>
    </p:spTree>
    <p:extLst>
      <p:ext uri="{BB962C8B-B14F-4D97-AF65-F5344CB8AC3E}">
        <p14:creationId xmlns:p14="http://schemas.microsoft.com/office/powerpoint/2010/main" val="5483773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66</a:t>
            </a:fld>
            <a:endParaRPr lang="en-US" altLang="en-US" dirty="0">
              <a:solidFill>
                <a:srgbClr val="000000"/>
              </a:solidFill>
            </a:endParaRPr>
          </a:p>
        </p:txBody>
      </p:sp>
    </p:spTree>
    <p:extLst>
      <p:ext uri="{BB962C8B-B14F-4D97-AF65-F5344CB8AC3E}">
        <p14:creationId xmlns:p14="http://schemas.microsoft.com/office/powerpoint/2010/main" val="4851789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67</a:t>
            </a:fld>
            <a:endParaRPr lang="en-US" altLang="en-US" dirty="0">
              <a:solidFill>
                <a:srgbClr val="000000"/>
              </a:solidFill>
            </a:endParaRPr>
          </a:p>
        </p:txBody>
      </p:sp>
    </p:spTree>
    <p:extLst>
      <p:ext uri="{BB962C8B-B14F-4D97-AF65-F5344CB8AC3E}">
        <p14:creationId xmlns:p14="http://schemas.microsoft.com/office/powerpoint/2010/main" val="156393108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68</a:t>
            </a:fld>
            <a:endParaRPr lang="en-US" altLang="en-US" dirty="0">
              <a:solidFill>
                <a:srgbClr val="000000"/>
              </a:solidFill>
            </a:endParaRPr>
          </a:p>
        </p:txBody>
      </p:sp>
    </p:spTree>
    <p:extLst>
      <p:ext uri="{BB962C8B-B14F-4D97-AF65-F5344CB8AC3E}">
        <p14:creationId xmlns:p14="http://schemas.microsoft.com/office/powerpoint/2010/main" val="653170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8</a:t>
            </a:fld>
            <a:endParaRPr lang="en-US" altLang="en-US" dirty="0">
              <a:solidFill>
                <a:srgbClr val="000000"/>
              </a:solidFill>
            </a:endParaRPr>
          </a:p>
        </p:txBody>
      </p:sp>
    </p:spTree>
    <p:extLst>
      <p:ext uri="{BB962C8B-B14F-4D97-AF65-F5344CB8AC3E}">
        <p14:creationId xmlns:p14="http://schemas.microsoft.com/office/powerpoint/2010/main" val="2531118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9</a:t>
            </a:fld>
            <a:endParaRPr lang="en-US" altLang="en-US" dirty="0">
              <a:solidFill>
                <a:srgbClr val="000000"/>
              </a:solidFill>
            </a:endParaRPr>
          </a:p>
        </p:txBody>
      </p:sp>
    </p:spTree>
    <p:extLst>
      <p:ext uri="{BB962C8B-B14F-4D97-AF65-F5344CB8AC3E}">
        <p14:creationId xmlns:p14="http://schemas.microsoft.com/office/powerpoint/2010/main" val="4101701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307A4AF-C807-437F-AA5D-5643E62CC4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E6BDDD3-B0C5-4281-B3D0-F70F51839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BE41874-D7B5-46F3-8DD9-FFDF65A5AD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F52727-8BDB-4901-AA71-FE62C632E001}" type="slidenum">
              <a:rPr lang="en-US" altLang="en-US" smtClean="0">
                <a:solidFill>
                  <a:srgbClr val="000000"/>
                </a:solidFill>
              </a:rPr>
              <a:pPr fontAlgn="base">
                <a:spcBef>
                  <a:spcPct val="0"/>
                </a:spcBef>
                <a:spcAft>
                  <a:spcPct val="0"/>
                </a:spcAft>
              </a:pPr>
              <a:t>10</a:t>
            </a:fld>
            <a:endParaRPr lang="en-US" altLang="en-US" dirty="0">
              <a:solidFill>
                <a:srgbClr val="000000"/>
              </a:solidFill>
            </a:endParaRPr>
          </a:p>
        </p:txBody>
      </p:sp>
    </p:spTree>
    <p:extLst>
      <p:ext uri="{BB962C8B-B14F-4D97-AF65-F5344CB8AC3E}">
        <p14:creationId xmlns:p14="http://schemas.microsoft.com/office/powerpoint/2010/main" val="7453221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pPr>
              <a:defRPr/>
            </a:pPr>
            <a:fld id="{B622348C-BC7E-44ED-8DE7-2DE11A3DF4C6}" type="datetimeFigureOut">
              <a:rPr lang="en-US" smtClean="0"/>
              <a:pPr>
                <a:defRPr/>
              </a:pPr>
              <a:t>7/10/2018</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pPr>
              <a:defRPr/>
            </a:pPr>
            <a:endParaRPr lang="en-US" dirty="0"/>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pPr>
              <a:defRPr/>
            </a:pPr>
            <a:fld id="{9A52A5DB-60F3-4B1D-A6AB-91C8F234D567}" type="slidenum">
              <a:rPr lang="en-US" smtClean="0"/>
              <a:pPr>
                <a:defRPr/>
              </a:pPr>
              <a:t>‹#›</a:t>
            </a:fld>
            <a:endParaRPr lang="en-US" dirty="0"/>
          </a:p>
        </p:txBody>
      </p:sp>
    </p:spTree>
    <p:extLst>
      <p:ext uri="{BB962C8B-B14F-4D97-AF65-F5344CB8AC3E}">
        <p14:creationId xmlns:p14="http://schemas.microsoft.com/office/powerpoint/2010/main" val="92790855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80B9E983-C09A-4E92-B912-9CDA029005C5}" type="datetimeFigureOut">
              <a:rPr lang="en-US" smtClean="0"/>
              <a:pPr>
                <a:defRPr/>
              </a:pPr>
              <a:t>7/10/2018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a:defRPr/>
            </a:pPr>
            <a:fld id="{FB841592-1B8D-4543-B113-9656851F4F28}" type="slidenum">
              <a:rPr lang="en-US" smtClean="0"/>
              <a:pPr>
                <a:defRPr/>
              </a:pPr>
              <a:t>‹#›</a:t>
            </a:fld>
            <a:endParaRPr lang="en-US" dirty="0"/>
          </a:p>
        </p:txBody>
      </p:sp>
    </p:spTree>
    <p:extLst>
      <p:ext uri="{BB962C8B-B14F-4D97-AF65-F5344CB8AC3E}">
        <p14:creationId xmlns:p14="http://schemas.microsoft.com/office/powerpoint/2010/main" val="1867747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80B9E983-C09A-4E92-B912-9CDA029005C5}" type="datetimeFigureOut">
              <a:rPr lang="en-US" smtClean="0"/>
              <a:pPr>
                <a:defRPr/>
              </a:pPr>
              <a:t>7/10/2018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a:defRPr/>
            </a:pPr>
            <a:fld id="{FB841592-1B8D-4543-B113-9656851F4F28}" type="slidenum">
              <a:rPr lang="en-US" smtClean="0"/>
              <a:pPr>
                <a:defRPr/>
              </a:pPr>
              <a:t>‹#›</a:t>
            </a:fld>
            <a:endParaRPr lang="en-US" dirty="0"/>
          </a:p>
        </p:txBody>
      </p:sp>
    </p:spTree>
    <p:extLst>
      <p:ext uri="{BB962C8B-B14F-4D97-AF65-F5344CB8AC3E}">
        <p14:creationId xmlns:p14="http://schemas.microsoft.com/office/powerpoint/2010/main" val="2412892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80B9E983-C09A-4E92-B912-9CDA029005C5}" type="datetimeFigureOut">
              <a:rPr lang="en-US" smtClean="0"/>
              <a:pPr>
                <a:defRPr/>
              </a:pPr>
              <a:t>7/10/2018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a:defRPr/>
            </a:pPr>
            <a:fld id="{FB841592-1B8D-4543-B113-9656851F4F28}" type="slidenum">
              <a:rPr lang="en-US" smtClean="0"/>
              <a:pPr>
                <a:defRPr/>
              </a:pPr>
              <a:t>‹#›</a:t>
            </a:fld>
            <a:endParaRPr lang="en-US" dirty="0"/>
          </a:p>
        </p:txBody>
      </p:sp>
    </p:spTree>
    <p:extLst>
      <p:ext uri="{BB962C8B-B14F-4D97-AF65-F5344CB8AC3E}">
        <p14:creationId xmlns:p14="http://schemas.microsoft.com/office/powerpoint/2010/main" val="2284978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80B9E983-C09A-4E92-B912-9CDA029005C5}" type="datetimeFigureOut">
              <a:rPr lang="en-US" smtClean="0"/>
              <a:pPr>
                <a:defRPr/>
              </a:pPr>
              <a:t>7/10/2018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a:defRPr/>
            </a:pPr>
            <a:fld id="{FB841592-1B8D-4543-B113-9656851F4F28}" type="slidenum">
              <a:rPr lang="en-US" smtClean="0"/>
              <a:pPr>
                <a:defRPr/>
              </a:pPr>
              <a:t>‹#›</a:t>
            </a:fld>
            <a:endParaRPr lang="en-US" dirty="0"/>
          </a:p>
        </p:txBody>
      </p:sp>
    </p:spTree>
    <p:extLst>
      <p:ext uri="{BB962C8B-B14F-4D97-AF65-F5344CB8AC3E}">
        <p14:creationId xmlns:p14="http://schemas.microsoft.com/office/powerpoint/2010/main" val="82150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fld id="{80B9E983-C09A-4E92-B912-9CDA029005C5}" type="datetimeFigureOut">
              <a:rPr lang="en-US" smtClean="0"/>
              <a:pPr>
                <a:defRPr/>
              </a:pPr>
              <a:t>7/10/2018</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FB841592-1B8D-4543-B113-9656851F4F28}" type="slidenum">
              <a:rPr lang="en-US" smtClean="0"/>
              <a:pPr>
                <a:defRPr/>
              </a:pPr>
              <a:t>‹#›</a:t>
            </a:fld>
            <a:endParaRPr lang="en-US" dirty="0"/>
          </a:p>
        </p:txBody>
      </p:sp>
    </p:spTree>
    <p:extLst>
      <p:ext uri="{BB962C8B-B14F-4D97-AF65-F5344CB8AC3E}">
        <p14:creationId xmlns:p14="http://schemas.microsoft.com/office/powerpoint/2010/main" val="2417207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fld id="{80B9E983-C09A-4E92-B912-9CDA029005C5}" type="datetimeFigureOut">
              <a:rPr lang="en-US" smtClean="0"/>
              <a:pPr>
                <a:defRPr/>
              </a:pPr>
              <a:t>7/10/2018</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FB841592-1B8D-4543-B113-9656851F4F28}" type="slidenum">
              <a:rPr lang="en-US" smtClean="0"/>
              <a:pPr>
                <a:defRPr/>
              </a:pPr>
              <a:t>‹#›</a:t>
            </a:fld>
            <a:endParaRPr lang="en-US" dirty="0"/>
          </a:p>
        </p:txBody>
      </p:sp>
    </p:spTree>
    <p:extLst>
      <p:ext uri="{BB962C8B-B14F-4D97-AF65-F5344CB8AC3E}">
        <p14:creationId xmlns:p14="http://schemas.microsoft.com/office/powerpoint/2010/main" val="3894427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D17C22E-DB73-4F61-A6B6-39D7F5BBA339}" type="datetimeFigureOut">
              <a:rPr lang="en-US" smtClean="0"/>
              <a:pPr>
                <a:defRPr/>
              </a:pPr>
              <a:t>7/10/2018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5553729-AE51-45BB-8F3C-7A95BC648518}" type="slidenum">
              <a:rPr lang="en-US" smtClean="0"/>
              <a:pPr>
                <a:defRPr/>
              </a:pPr>
              <a:t>‹#›</a:t>
            </a:fld>
            <a:endParaRPr lang="en-US" dirty="0"/>
          </a:p>
        </p:txBody>
      </p:sp>
    </p:spTree>
    <p:extLst>
      <p:ext uri="{BB962C8B-B14F-4D97-AF65-F5344CB8AC3E}">
        <p14:creationId xmlns:p14="http://schemas.microsoft.com/office/powerpoint/2010/main" val="3776027521"/>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B1A9E31-BA23-4EB1-B01D-44C5761CFEFF}" type="datetimeFigureOut">
              <a:rPr lang="en-US" smtClean="0"/>
              <a:pPr>
                <a:defRPr/>
              </a:pPr>
              <a:t>7/10/2018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a:defRPr/>
            </a:pPr>
            <a:fld id="{071D9B47-ED5A-4E5F-B938-3FF8998AAC36}" type="slidenum">
              <a:rPr lang="en-US" smtClean="0"/>
              <a:pPr>
                <a:defRPr/>
              </a:pPr>
              <a:t>‹#›</a:t>
            </a:fld>
            <a:endParaRPr lang="en-US" dirty="0"/>
          </a:p>
        </p:txBody>
      </p:sp>
    </p:spTree>
    <p:extLst>
      <p:ext uri="{BB962C8B-B14F-4D97-AF65-F5344CB8AC3E}">
        <p14:creationId xmlns:p14="http://schemas.microsoft.com/office/powerpoint/2010/main" val="144924891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3CCFB43-7C16-4A9A-BC7F-801B27EA2B4B}" type="datetimeFigureOut">
              <a:rPr lang="en-US" smtClean="0"/>
              <a:pPr>
                <a:defRPr/>
              </a:pPr>
              <a:t>7/10/2018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B436474-12DB-4FCA-94D5-A2DEEA466620}" type="slidenum">
              <a:rPr lang="en-US" smtClean="0"/>
              <a:pPr>
                <a:defRPr/>
              </a:pPr>
              <a:t>‹#›</a:t>
            </a:fld>
            <a:endParaRPr lang="en-US" dirty="0"/>
          </a:p>
        </p:txBody>
      </p:sp>
    </p:spTree>
    <p:extLst>
      <p:ext uri="{BB962C8B-B14F-4D97-AF65-F5344CB8AC3E}">
        <p14:creationId xmlns:p14="http://schemas.microsoft.com/office/powerpoint/2010/main" val="590935423"/>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EC5B1493-5B93-4929-B381-C37DF5CF2DD1}" type="datetimeFigureOut">
              <a:rPr lang="en-US" smtClean="0"/>
              <a:pPr>
                <a:defRPr/>
              </a:pPr>
              <a:t>7/10/2018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a:defRPr/>
            </a:pPr>
            <a:fld id="{025C3EC9-696D-44EB-A356-1980EEB4CDFF}" type="slidenum">
              <a:rPr lang="en-US" smtClean="0"/>
              <a:pPr>
                <a:defRPr/>
              </a:pPr>
              <a:t>‹#›</a:t>
            </a:fld>
            <a:endParaRPr lang="en-US" dirty="0"/>
          </a:p>
        </p:txBody>
      </p:sp>
    </p:spTree>
    <p:extLst>
      <p:ext uri="{BB962C8B-B14F-4D97-AF65-F5344CB8AC3E}">
        <p14:creationId xmlns:p14="http://schemas.microsoft.com/office/powerpoint/2010/main" val="9288796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70C3A65F-A67C-4E8A-A5AB-27E4C3CCB7E7}" type="datetimeFigureOut">
              <a:rPr lang="en-US" smtClean="0"/>
              <a:pPr>
                <a:defRPr/>
              </a:pPr>
              <a:t>7/10/2018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807CCD2B-B870-4CA4-AB15-16F030EA2F37}" type="slidenum">
              <a:rPr lang="en-US" smtClean="0"/>
              <a:pPr>
                <a:defRPr/>
              </a:pPr>
              <a:t>‹#›</a:t>
            </a:fld>
            <a:endParaRPr lang="en-US" dirty="0"/>
          </a:p>
        </p:txBody>
      </p:sp>
    </p:spTree>
    <p:extLst>
      <p:ext uri="{BB962C8B-B14F-4D97-AF65-F5344CB8AC3E}">
        <p14:creationId xmlns:p14="http://schemas.microsoft.com/office/powerpoint/2010/main" val="37781347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762B4942-E035-4B8E-8AC2-00CD3EFCAB68}" type="datetimeFigureOut">
              <a:rPr lang="en-US" smtClean="0"/>
              <a:pPr>
                <a:defRPr/>
              </a:pPr>
              <a:t>7/10/2018</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99179BA6-69BE-45EC-A74F-5054A129BD73}" type="slidenum">
              <a:rPr lang="en-US" smtClean="0"/>
              <a:pPr>
                <a:defRPr/>
              </a:pPr>
              <a:t>‹#›</a:t>
            </a:fld>
            <a:endParaRPr lang="en-US" dirty="0"/>
          </a:p>
        </p:txBody>
      </p:sp>
    </p:spTree>
    <p:extLst>
      <p:ext uri="{BB962C8B-B14F-4D97-AF65-F5344CB8AC3E}">
        <p14:creationId xmlns:p14="http://schemas.microsoft.com/office/powerpoint/2010/main" val="64284466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0AF172A2-FFAC-4668-844D-84AB33756962}" type="datetimeFigureOut">
              <a:rPr lang="en-US" smtClean="0"/>
              <a:pPr>
                <a:defRPr/>
              </a:pPr>
              <a:t>7/10/2018</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398232E7-2107-4883-AFB0-2549BE3F7F42}" type="slidenum">
              <a:rPr lang="en-US" smtClean="0"/>
              <a:pPr>
                <a:defRPr/>
              </a:pPr>
              <a:t>‹#›</a:t>
            </a:fld>
            <a:endParaRPr lang="en-US" dirty="0"/>
          </a:p>
        </p:txBody>
      </p:sp>
    </p:spTree>
    <p:extLst>
      <p:ext uri="{BB962C8B-B14F-4D97-AF65-F5344CB8AC3E}">
        <p14:creationId xmlns:p14="http://schemas.microsoft.com/office/powerpoint/2010/main" val="168359873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EFCE42B-4D29-4313-9AF8-95C46000BA51}" type="datetimeFigureOut">
              <a:rPr lang="en-US" smtClean="0"/>
              <a:pPr>
                <a:defRPr/>
              </a:pPr>
              <a:t>7/10/2018</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pPr>
              <a:defRPr/>
            </a:pPr>
            <a:fld id="{B6CBE9A7-F493-493D-A7C4-5B4924E48405}" type="slidenum">
              <a:rPr lang="en-US" smtClean="0"/>
              <a:pPr>
                <a:defRPr/>
              </a:pPr>
              <a:t>‹#›</a:t>
            </a:fld>
            <a:endParaRPr lang="en-US" dirty="0"/>
          </a:p>
        </p:txBody>
      </p:sp>
    </p:spTree>
    <p:extLst>
      <p:ext uri="{BB962C8B-B14F-4D97-AF65-F5344CB8AC3E}">
        <p14:creationId xmlns:p14="http://schemas.microsoft.com/office/powerpoint/2010/main" val="63719030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A584379C-5E76-496A-8548-36B6DF92A8DD}" type="datetimeFigureOut">
              <a:rPr lang="en-US" smtClean="0"/>
              <a:pPr>
                <a:defRPr/>
              </a:pPr>
              <a:t>7/10/2018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a:defRPr/>
            </a:pPr>
            <a:fld id="{61CD1D89-3F26-4E6E-9ACA-05F81E43261A}" type="slidenum">
              <a:rPr lang="en-US" smtClean="0"/>
              <a:pPr>
                <a:defRPr/>
              </a:pPr>
              <a:t>‹#›</a:t>
            </a:fld>
            <a:endParaRPr lang="en-US" dirty="0"/>
          </a:p>
        </p:txBody>
      </p:sp>
    </p:spTree>
    <p:extLst>
      <p:ext uri="{BB962C8B-B14F-4D97-AF65-F5344CB8AC3E}">
        <p14:creationId xmlns:p14="http://schemas.microsoft.com/office/powerpoint/2010/main" val="731218438"/>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0D1E48C3-BC99-476D-A46E-743E91929E07}" type="datetimeFigureOut">
              <a:rPr lang="en-US" smtClean="0"/>
              <a:pPr>
                <a:defRPr/>
              </a:pPr>
              <a:t>7/10/2018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a:defRPr/>
            </a:pPr>
            <a:fld id="{F9E77674-10E2-476E-A840-6310668B92E9}" type="slidenum">
              <a:rPr lang="en-US" smtClean="0"/>
              <a:pPr>
                <a:defRPr/>
              </a:pPr>
              <a:t>‹#›</a:t>
            </a:fld>
            <a:endParaRPr lang="en-US" dirty="0"/>
          </a:p>
        </p:txBody>
      </p:sp>
    </p:spTree>
    <p:extLst>
      <p:ext uri="{BB962C8B-B14F-4D97-AF65-F5344CB8AC3E}">
        <p14:creationId xmlns:p14="http://schemas.microsoft.com/office/powerpoint/2010/main" val="181145906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a:defRPr/>
            </a:pPr>
            <a:endParaRPr lang="en-US" dirty="0"/>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a:defRPr/>
            </a:pPr>
            <a:fld id="{80B9E983-C09A-4E92-B912-9CDA029005C5}" type="datetimeFigureOut">
              <a:rPr lang="en-US" smtClean="0"/>
              <a:pPr>
                <a:defRPr/>
              </a:pPr>
              <a:t>7/10/2018</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pPr>
              <a:defRPr/>
            </a:pPr>
            <a:fld id="{FB841592-1B8D-4543-B113-9656851F4F28}" type="slidenum">
              <a:rPr lang="en-US" smtClean="0"/>
              <a:pPr>
                <a:defRPr/>
              </a:pPr>
              <a:t>‹#›</a:t>
            </a:fld>
            <a:endParaRPr lang="en-US" dirty="0"/>
          </a:p>
        </p:txBody>
      </p:sp>
    </p:spTree>
    <p:extLst>
      <p:ext uri="{BB962C8B-B14F-4D97-AF65-F5344CB8AC3E}">
        <p14:creationId xmlns:p14="http://schemas.microsoft.com/office/powerpoint/2010/main" val="234103240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ransition spd="med">
    <p:fade/>
  </p:transition>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s://www.google.com/url?sa=i&amp;source=images&amp;cd=&amp;cad=rja&amp;uact=8&amp;ved=2ahUKEwj9q4aovLvbAhVMrVkKHVECDBgQjRx6BAgBEAU&amp;url=https://uproxx.com/movies/17-essential-waynes-world-quotes/&amp;psig=AOvVaw14Q3-8s0Gh4epV9U1cGWhQ&amp;ust=1528251645823204" TargetMode="Externa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r>
              <a:rPr lang="en-US" altLang="en-US" sz="3600" dirty="0"/>
              <a:t>How to Be </a:t>
            </a:r>
            <a:r>
              <a:rPr lang="en-US" altLang="en-US" sz="3600" b="1" i="1" dirty="0"/>
              <a:t>PRACTICALLY</a:t>
            </a:r>
            <a:r>
              <a:rPr lang="en-US" altLang="en-US" sz="3600" dirty="0"/>
              <a:t> Christian:</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algn="ctr">
              <a:buNone/>
            </a:pPr>
            <a:r>
              <a:rPr lang="en-US" altLang="en-US" dirty="0"/>
              <a:t> </a:t>
            </a:r>
            <a:r>
              <a:rPr lang="en-US" altLang="en-US" sz="2400" b="1" dirty="0"/>
              <a:t>Covenant Discipleship Groups in Church and Community   </a:t>
            </a:r>
          </a:p>
          <a:p>
            <a:pPr marL="0" indent="0" eaLnBrk="1" hangingPunct="1">
              <a:buFont typeface="Arial" panose="020B0604020202020204" pitchFamily="34" charset="0"/>
              <a:buNone/>
            </a:pPr>
            <a:endParaRPr lang="en-US" dirty="0"/>
          </a:p>
          <a:p>
            <a:r>
              <a:rPr lang="en-US" sz="3200" dirty="0"/>
              <a:t>700</a:t>
            </a:r>
          </a:p>
          <a:p>
            <a:r>
              <a:rPr lang="en-US" sz="3200" dirty="0"/>
              <a:t> 82,000</a:t>
            </a:r>
          </a:p>
          <a:p>
            <a:r>
              <a:rPr lang="en-US" sz="3200" dirty="0"/>
              <a:t> 220,000 </a:t>
            </a:r>
            <a:endParaRPr lang="en-US" altLang="en-US" sz="3200" dirty="0"/>
          </a:p>
          <a:p>
            <a:pPr marL="0" indent="0" eaLnBrk="1" hangingPunct="1">
              <a:buFont typeface="Arial" panose="020B0604020202020204" pitchFamily="34" charset="0"/>
              <a:buNone/>
            </a:pPr>
            <a:endParaRPr lang="en-US" altLang="en-US"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How to Be </a:t>
            </a:r>
            <a:r>
              <a:rPr lang="en-US" altLang="en-US" b="1" i="1" dirty="0"/>
              <a:t>PRACTICALLY</a:t>
            </a:r>
            <a:r>
              <a:rPr lang="en-US" altLang="en-US" dirty="0"/>
              <a:t> Christian</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eaLnBrk="1" hangingPunct="1">
              <a:buFont typeface="Arial" panose="020B0604020202020204" pitchFamily="34" charset="0"/>
              <a:buNone/>
            </a:pPr>
            <a:r>
              <a:rPr lang="en-US" altLang="en-US" dirty="0"/>
              <a:t>       </a:t>
            </a:r>
          </a:p>
          <a:p>
            <a:pPr marL="0" indent="0" algn="ctr">
              <a:buNone/>
            </a:pPr>
            <a:r>
              <a:rPr lang="en-US" sz="5400" dirty="0"/>
              <a:t>“Salvation with responsibility”</a:t>
            </a:r>
            <a:endParaRPr lang="en-US" altLang="en-US" sz="5400" dirty="0"/>
          </a:p>
          <a:p>
            <a:pPr marL="0" indent="0" eaLnBrk="1" hangingPunct="1">
              <a:buFont typeface="Arial" panose="020B0604020202020204" pitchFamily="34" charset="0"/>
              <a:buNone/>
            </a:pPr>
            <a:endParaRPr lang="en-US" altLang="en-US" dirty="0"/>
          </a:p>
        </p:txBody>
      </p:sp>
    </p:spTree>
    <p:extLst>
      <p:ext uri="{BB962C8B-B14F-4D97-AF65-F5344CB8AC3E}">
        <p14:creationId xmlns:p14="http://schemas.microsoft.com/office/powerpoint/2010/main" val="241264579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How to Be </a:t>
            </a:r>
            <a:r>
              <a:rPr lang="en-US" altLang="en-US" b="1" i="1" dirty="0"/>
              <a:t>PRACTICALLY</a:t>
            </a:r>
            <a:r>
              <a:rPr lang="en-US" altLang="en-US" dirty="0"/>
              <a:t> Christian</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eaLnBrk="1" hangingPunct="1">
              <a:buFont typeface="Arial" panose="020B0604020202020204" pitchFamily="34" charset="0"/>
              <a:buNone/>
            </a:pPr>
            <a:r>
              <a:rPr lang="en-US" altLang="en-US" dirty="0"/>
              <a:t>       </a:t>
            </a:r>
          </a:p>
          <a:p>
            <a:pPr marL="0" indent="0">
              <a:buNone/>
            </a:pPr>
            <a:r>
              <a:rPr lang="en-US" sz="3600" dirty="0"/>
              <a:t>What is the goal of the Christian life?</a:t>
            </a:r>
          </a:p>
          <a:p>
            <a:pPr marL="0" indent="0" eaLnBrk="1" hangingPunct="1">
              <a:buFont typeface="Arial" panose="020B0604020202020204" pitchFamily="34" charset="0"/>
              <a:buNone/>
            </a:pPr>
            <a:r>
              <a:rPr lang="en-US" altLang="en-US" dirty="0"/>
              <a:t> </a:t>
            </a:r>
          </a:p>
          <a:p>
            <a:pPr marL="0" indent="0" eaLnBrk="1" hangingPunct="1">
              <a:buFont typeface="Arial" panose="020B0604020202020204" pitchFamily="34" charset="0"/>
              <a:buNone/>
            </a:pPr>
            <a:endParaRPr lang="en-US" altLang="en-US" dirty="0"/>
          </a:p>
        </p:txBody>
      </p:sp>
    </p:spTree>
    <p:extLst>
      <p:ext uri="{BB962C8B-B14F-4D97-AF65-F5344CB8AC3E}">
        <p14:creationId xmlns:p14="http://schemas.microsoft.com/office/powerpoint/2010/main" val="812194288"/>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Celebration of Discipline </a:t>
            </a:r>
            <a:br>
              <a:rPr lang="en-US" altLang="en-US" dirty="0"/>
            </a:br>
            <a:r>
              <a:rPr lang="en-US" altLang="en-US" dirty="0"/>
              <a:t>by Richard J. Foster</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eaLnBrk="1" hangingPunct="1">
              <a:buFont typeface="Arial" panose="020B0604020202020204" pitchFamily="34" charset="0"/>
              <a:buNone/>
            </a:pPr>
            <a:r>
              <a:rPr lang="en-US" altLang="en-US" dirty="0"/>
              <a:t>       </a:t>
            </a:r>
          </a:p>
          <a:p>
            <a:pPr marL="0" indent="0" eaLnBrk="1" hangingPunct="1">
              <a:buFont typeface="Arial" panose="020B0604020202020204" pitchFamily="34" charset="0"/>
              <a:buNone/>
            </a:pPr>
            <a:endParaRPr lang="en-US" altLang="en-US" dirty="0"/>
          </a:p>
          <a:p>
            <a:pPr marL="0" indent="0" eaLnBrk="1" hangingPunct="1">
              <a:buFont typeface="Arial" panose="020B0604020202020204" pitchFamily="34" charset="0"/>
              <a:buNone/>
            </a:pPr>
            <a:endParaRPr lang="en-US" altLang="en-US" dirty="0"/>
          </a:p>
        </p:txBody>
      </p:sp>
      <p:pic>
        <p:nvPicPr>
          <p:cNvPr id="3" name="Picture 2" descr="A close up of a sign&#10;&#10;Description generated with very high confidence">
            <a:extLst>
              <a:ext uri="{FF2B5EF4-FFF2-40B4-BE49-F238E27FC236}">
                <a16:creationId xmlns:a16="http://schemas.microsoft.com/office/drawing/2014/main" id="{FC239B42-1253-4D83-B131-E7A4017FBB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8834" y="643947"/>
            <a:ext cx="4556550" cy="5266131"/>
          </a:xfrm>
          <a:prstGeom prst="rect">
            <a:avLst/>
          </a:prstGeom>
        </p:spPr>
      </p:pic>
    </p:spTree>
    <p:extLst>
      <p:ext uri="{BB962C8B-B14F-4D97-AF65-F5344CB8AC3E}">
        <p14:creationId xmlns:p14="http://schemas.microsoft.com/office/powerpoint/2010/main" val="812608415"/>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Celebration of Discipline </a:t>
            </a:r>
            <a:br>
              <a:rPr lang="en-US" altLang="en-US" dirty="0"/>
            </a:br>
            <a:r>
              <a:rPr lang="en-US" altLang="en-US" dirty="0"/>
              <a:t>by Richard J. Foster</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normAutofit/>
          </a:bodyPr>
          <a:lstStyle/>
          <a:p>
            <a:pPr marL="0" indent="0" eaLnBrk="1" hangingPunct="1">
              <a:buFont typeface="Arial" panose="020B0604020202020204" pitchFamily="34" charset="0"/>
              <a:buNone/>
            </a:pPr>
            <a:r>
              <a:rPr lang="en-US" altLang="en-US" sz="4000" b="1" dirty="0"/>
              <a:t>To </a:t>
            </a:r>
          </a:p>
          <a:p>
            <a:pPr marL="0" indent="0" eaLnBrk="1" hangingPunct="1">
              <a:buFont typeface="Arial" panose="020B0604020202020204" pitchFamily="34" charset="0"/>
              <a:buNone/>
            </a:pPr>
            <a:r>
              <a:rPr lang="en-US" altLang="en-US" sz="4000" b="1" dirty="0"/>
              <a:t>be </a:t>
            </a:r>
          </a:p>
          <a:p>
            <a:pPr marL="0" indent="0" eaLnBrk="1" hangingPunct="1">
              <a:buFont typeface="Arial" panose="020B0604020202020204" pitchFamily="34" charset="0"/>
              <a:buNone/>
            </a:pPr>
            <a:r>
              <a:rPr lang="en-US" altLang="en-US" sz="4000" b="1" dirty="0"/>
              <a:t>like </a:t>
            </a:r>
          </a:p>
          <a:p>
            <a:pPr marL="0" indent="0" eaLnBrk="1" hangingPunct="1">
              <a:buFont typeface="Arial" panose="020B0604020202020204" pitchFamily="34" charset="0"/>
              <a:buNone/>
            </a:pPr>
            <a:r>
              <a:rPr lang="en-US" altLang="en-US" sz="4000" b="1" dirty="0"/>
              <a:t>Jesus.</a:t>
            </a:r>
          </a:p>
        </p:txBody>
      </p:sp>
      <p:pic>
        <p:nvPicPr>
          <p:cNvPr id="3" name="Picture 2" descr="A close up of a sign&#10;&#10;Description generated with very high confidence">
            <a:extLst>
              <a:ext uri="{FF2B5EF4-FFF2-40B4-BE49-F238E27FC236}">
                <a16:creationId xmlns:a16="http://schemas.microsoft.com/office/drawing/2014/main" id="{FC239B42-1253-4D83-B131-E7A4017FBB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0" y="1299980"/>
            <a:ext cx="4335463" cy="4610100"/>
          </a:xfrm>
          <a:prstGeom prst="rect">
            <a:avLst/>
          </a:prstGeom>
        </p:spPr>
      </p:pic>
    </p:spTree>
    <p:extLst>
      <p:ext uri="{BB962C8B-B14F-4D97-AF65-F5344CB8AC3E}">
        <p14:creationId xmlns:p14="http://schemas.microsoft.com/office/powerpoint/2010/main" val="3545123206"/>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sz="6600" dirty="0"/>
              <a:t>WHAT IS JESUS LIKE?</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eaLnBrk="1" hangingPunct="1">
              <a:buFont typeface="Arial" panose="020B0604020202020204" pitchFamily="34" charset="0"/>
              <a:buNone/>
            </a:pPr>
            <a:r>
              <a:rPr lang="en-US" altLang="en-US" dirty="0"/>
              <a:t>     </a:t>
            </a:r>
            <a:endParaRPr lang="en-US" dirty="0"/>
          </a:p>
          <a:p>
            <a:pPr marL="0" indent="0" eaLnBrk="1" hangingPunct="1">
              <a:buFont typeface="Arial" panose="020B0604020202020204" pitchFamily="34" charset="0"/>
              <a:buNone/>
            </a:pPr>
            <a:r>
              <a:rPr lang="en-US" altLang="en-US" dirty="0"/>
              <a:t> </a:t>
            </a:r>
          </a:p>
          <a:p>
            <a:pPr marL="0" indent="0" eaLnBrk="1" hangingPunct="1">
              <a:buFont typeface="Arial" panose="020B0604020202020204" pitchFamily="34" charset="0"/>
              <a:buNone/>
            </a:pPr>
            <a:endParaRPr lang="en-US" altLang="en-US" dirty="0"/>
          </a:p>
        </p:txBody>
      </p:sp>
    </p:spTree>
    <p:extLst>
      <p:ext uri="{BB962C8B-B14F-4D97-AF65-F5344CB8AC3E}">
        <p14:creationId xmlns:p14="http://schemas.microsoft.com/office/powerpoint/2010/main" val="792041641"/>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How to Be </a:t>
            </a:r>
            <a:r>
              <a:rPr lang="en-US" altLang="en-US" b="1" i="1" dirty="0"/>
              <a:t>PRACTICALLY</a:t>
            </a:r>
            <a:r>
              <a:rPr lang="en-US" altLang="en-US" dirty="0"/>
              <a:t> Christian</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eaLnBrk="1" hangingPunct="1">
              <a:buFont typeface="Arial" panose="020B0604020202020204" pitchFamily="34" charset="0"/>
              <a:buNone/>
            </a:pPr>
            <a:r>
              <a:rPr lang="en-US" altLang="en-US" dirty="0"/>
              <a:t>       </a:t>
            </a:r>
            <a:endParaRPr lang="en-US" dirty="0"/>
          </a:p>
          <a:p>
            <a:pPr marL="0" indent="0" eaLnBrk="1" hangingPunct="1">
              <a:buFont typeface="Arial" panose="020B0604020202020204" pitchFamily="34" charset="0"/>
              <a:buNone/>
            </a:pPr>
            <a:r>
              <a:rPr lang="en-US" sz="3600" b="1" i="1" dirty="0"/>
              <a:t>“To be formed, conformed, and transformed into the image and likeness of Jesus.”    --Richard Foster  </a:t>
            </a:r>
          </a:p>
          <a:p>
            <a:pPr marL="0" indent="0" eaLnBrk="1" hangingPunct="1">
              <a:buFont typeface="Arial" panose="020B0604020202020204" pitchFamily="34" charset="0"/>
              <a:buNone/>
            </a:pPr>
            <a:r>
              <a:rPr lang="en-US" altLang="en-US" dirty="0"/>
              <a:t> </a:t>
            </a:r>
          </a:p>
          <a:p>
            <a:pPr marL="0" indent="0" eaLnBrk="1" hangingPunct="1">
              <a:buFont typeface="Arial" panose="020B0604020202020204" pitchFamily="34" charset="0"/>
              <a:buNone/>
            </a:pPr>
            <a:endParaRPr lang="en-US" altLang="en-US" dirty="0"/>
          </a:p>
        </p:txBody>
      </p:sp>
    </p:spTree>
    <p:extLst>
      <p:ext uri="{BB962C8B-B14F-4D97-AF65-F5344CB8AC3E}">
        <p14:creationId xmlns:p14="http://schemas.microsoft.com/office/powerpoint/2010/main" val="1777666210"/>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How to Be </a:t>
            </a:r>
            <a:r>
              <a:rPr lang="en-US" altLang="en-US" b="1" i="1" dirty="0"/>
              <a:t>PRACTICALLY</a:t>
            </a:r>
            <a:r>
              <a:rPr lang="en-US" altLang="en-US" dirty="0"/>
              <a:t> Christian</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eaLnBrk="1" hangingPunct="1">
              <a:buFont typeface="Arial" panose="020B0604020202020204" pitchFamily="34" charset="0"/>
              <a:buNone/>
            </a:pPr>
            <a:r>
              <a:rPr lang="en-US" altLang="en-US" dirty="0"/>
              <a:t>       </a:t>
            </a:r>
          </a:p>
          <a:p>
            <a:pPr marL="0" indent="0" eaLnBrk="1" hangingPunct="1">
              <a:buFont typeface="Arial" panose="020B0604020202020204" pitchFamily="34" charset="0"/>
              <a:buNone/>
            </a:pPr>
            <a:endParaRPr lang="en-US" dirty="0"/>
          </a:p>
          <a:p>
            <a:pPr marL="0" indent="0" algn="ctr" eaLnBrk="1" hangingPunct="1">
              <a:buFont typeface="Arial" panose="020B0604020202020204" pitchFamily="34" charset="0"/>
              <a:buNone/>
            </a:pPr>
            <a:r>
              <a:rPr lang="en-US" sz="5400" b="1" dirty="0">
                <a:latin typeface="Algerian" panose="04020705040A02060702" pitchFamily="82" charset="0"/>
              </a:rPr>
              <a:t>Sanctification</a:t>
            </a:r>
          </a:p>
          <a:p>
            <a:pPr marL="0" indent="0" eaLnBrk="1" hangingPunct="1">
              <a:buFont typeface="Arial" panose="020B0604020202020204" pitchFamily="34" charset="0"/>
              <a:buNone/>
            </a:pPr>
            <a:r>
              <a:rPr lang="en-US" altLang="en-US" dirty="0"/>
              <a:t> </a:t>
            </a:r>
          </a:p>
          <a:p>
            <a:pPr marL="0" indent="0" eaLnBrk="1" hangingPunct="1">
              <a:buFont typeface="Arial" panose="020B0604020202020204" pitchFamily="34" charset="0"/>
              <a:buNone/>
            </a:pPr>
            <a:endParaRPr lang="en-US" altLang="en-US" dirty="0"/>
          </a:p>
        </p:txBody>
      </p:sp>
    </p:spTree>
    <p:extLst>
      <p:ext uri="{BB962C8B-B14F-4D97-AF65-F5344CB8AC3E}">
        <p14:creationId xmlns:p14="http://schemas.microsoft.com/office/powerpoint/2010/main" val="1426393569"/>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endParaRPr lang="en-US" altLang="en-US" dirty="0"/>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eaLnBrk="1" hangingPunct="1">
              <a:buFont typeface="Arial" panose="020B0604020202020204" pitchFamily="34" charset="0"/>
              <a:buNone/>
            </a:pPr>
            <a:r>
              <a:rPr lang="en-US" altLang="en-US" dirty="0"/>
              <a:t>       </a:t>
            </a:r>
          </a:p>
        </p:txBody>
      </p:sp>
      <p:pic>
        <p:nvPicPr>
          <p:cNvPr id="2050" name="Picture 2" descr="Image result for wayne's world dissolve">
            <a:hlinkClick r:id="rId5"/>
            <a:extLst>
              <a:ext uri="{FF2B5EF4-FFF2-40B4-BE49-F238E27FC236}">
                <a16:creationId xmlns:a16="http://schemas.microsoft.com/office/drawing/2014/main" id="{E45C126C-5984-4F62-AC00-DCBC2B3F47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2738" y="838200"/>
            <a:ext cx="8293629" cy="5071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662641"/>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endParaRPr lang="en-US" altLang="en-US" dirty="0"/>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eaLnBrk="1" hangingPunct="1">
              <a:buFont typeface="Arial" panose="020B0604020202020204" pitchFamily="34" charset="0"/>
              <a:buNone/>
            </a:pPr>
            <a:r>
              <a:rPr lang="en-US" altLang="en-US" dirty="0"/>
              <a:t>       </a:t>
            </a:r>
          </a:p>
        </p:txBody>
      </p:sp>
      <p:pic>
        <p:nvPicPr>
          <p:cNvPr id="3" name="Picture 2" descr="A close up of text on a white background&#10;&#10;Description generated with high confidence">
            <a:extLst>
              <a:ext uri="{FF2B5EF4-FFF2-40B4-BE49-F238E27FC236}">
                <a16:creationId xmlns:a16="http://schemas.microsoft.com/office/drawing/2014/main" id="{64ABEE86-0FD9-499C-9495-9423A174EB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4954" y="560394"/>
            <a:ext cx="9779209" cy="5417338"/>
          </a:xfrm>
          <a:prstGeom prst="rect">
            <a:avLst/>
          </a:prstGeom>
        </p:spPr>
      </p:pic>
    </p:spTree>
    <p:extLst>
      <p:ext uri="{BB962C8B-B14F-4D97-AF65-F5344CB8AC3E}">
        <p14:creationId xmlns:p14="http://schemas.microsoft.com/office/powerpoint/2010/main" val="477557043"/>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endParaRPr lang="en-US" altLang="en-US" dirty="0"/>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eaLnBrk="1" hangingPunct="1">
              <a:buFont typeface="Arial" panose="020B0604020202020204" pitchFamily="34" charset="0"/>
              <a:buNone/>
            </a:pPr>
            <a:r>
              <a:rPr lang="en-US" altLang="en-US" dirty="0"/>
              <a:t>       </a:t>
            </a:r>
          </a:p>
          <a:p>
            <a:pPr marL="0" indent="0" eaLnBrk="1" hangingPunct="1">
              <a:buFont typeface="Arial" panose="020B0604020202020204" pitchFamily="34" charset="0"/>
              <a:buNone/>
            </a:pPr>
            <a:endParaRPr lang="en-US" altLang="en-US" dirty="0"/>
          </a:p>
        </p:txBody>
      </p:sp>
      <p:pic>
        <p:nvPicPr>
          <p:cNvPr id="3" name="Picture 2" descr="A close up of text on a white background&#10;&#10;Description generated with very high confidence">
            <a:extLst>
              <a:ext uri="{FF2B5EF4-FFF2-40B4-BE49-F238E27FC236}">
                <a16:creationId xmlns:a16="http://schemas.microsoft.com/office/drawing/2014/main" id="{F0CBCBED-9D85-4DC0-BB78-6CDBECA5BF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4254" y="448373"/>
            <a:ext cx="7946264" cy="5538089"/>
          </a:xfrm>
          <a:prstGeom prst="rect">
            <a:avLst/>
          </a:prstGeom>
        </p:spPr>
      </p:pic>
    </p:spTree>
    <p:extLst>
      <p:ext uri="{BB962C8B-B14F-4D97-AF65-F5344CB8AC3E}">
        <p14:creationId xmlns:p14="http://schemas.microsoft.com/office/powerpoint/2010/main" val="1701177824"/>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Honey, I Shrunk the Church!</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eaLnBrk="1" hangingPunct="1">
              <a:buFont typeface="Arial" panose="020B0604020202020204" pitchFamily="34" charset="0"/>
              <a:buNone/>
            </a:pPr>
            <a:endParaRPr lang="en-US" altLang="en-US" dirty="0"/>
          </a:p>
          <a:p>
            <a:pPr marL="0" indent="0" eaLnBrk="1" hangingPunct="1">
              <a:buFont typeface="Arial" panose="020B0604020202020204" pitchFamily="34" charset="0"/>
              <a:buNone/>
            </a:pPr>
            <a:endParaRPr lang="en-US" altLang="en-US" dirty="0"/>
          </a:p>
          <a:p>
            <a:pPr marL="0" indent="0" eaLnBrk="1" hangingPunct="1">
              <a:buFont typeface="Arial" panose="020B0604020202020204" pitchFamily="34" charset="0"/>
              <a:buNone/>
            </a:pPr>
            <a:endParaRPr lang="en-US" altLang="en-US" dirty="0"/>
          </a:p>
        </p:txBody>
      </p:sp>
      <p:pic>
        <p:nvPicPr>
          <p:cNvPr id="3" name="Picture 2" descr="A person wearing glasses and smiling at the camera&#10;&#10;Description generated with high confidence">
            <a:extLst>
              <a:ext uri="{FF2B5EF4-FFF2-40B4-BE49-F238E27FC236}">
                <a16:creationId xmlns:a16="http://schemas.microsoft.com/office/drawing/2014/main" id="{45C7F1DD-DFC1-4385-8165-3073E4E026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9708" y="1506832"/>
            <a:ext cx="7921155" cy="4185149"/>
          </a:xfrm>
          <a:prstGeom prst="rect">
            <a:avLst/>
          </a:prstGeom>
        </p:spPr>
      </p:pic>
    </p:spTree>
    <p:extLst>
      <p:ext uri="{BB962C8B-B14F-4D97-AF65-F5344CB8AC3E}">
        <p14:creationId xmlns:p14="http://schemas.microsoft.com/office/powerpoint/2010/main" val="3273231362"/>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endParaRPr lang="en-US" altLang="en-US" dirty="0"/>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eaLnBrk="1" hangingPunct="1">
              <a:buFont typeface="Arial" panose="020B0604020202020204" pitchFamily="34" charset="0"/>
              <a:buNone/>
            </a:pPr>
            <a:r>
              <a:rPr lang="en-US" altLang="en-US" dirty="0"/>
              <a:t>       </a:t>
            </a:r>
          </a:p>
          <a:p>
            <a:pPr marL="0" indent="0" eaLnBrk="1" hangingPunct="1">
              <a:buFont typeface="Arial" panose="020B0604020202020204" pitchFamily="34" charset="0"/>
              <a:buNone/>
            </a:pPr>
            <a:endParaRPr lang="en-US" altLang="en-US" dirty="0"/>
          </a:p>
        </p:txBody>
      </p:sp>
      <p:pic>
        <p:nvPicPr>
          <p:cNvPr id="3" name="Picture 2" descr="A close up of text on a white background&#10;&#10;Description generated with very high confidence">
            <a:extLst>
              <a:ext uri="{FF2B5EF4-FFF2-40B4-BE49-F238E27FC236}">
                <a16:creationId xmlns:a16="http://schemas.microsoft.com/office/drawing/2014/main" id="{D454FD43-CD56-437B-BA7E-0408497515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223" y="274637"/>
            <a:ext cx="8479240" cy="5711819"/>
          </a:xfrm>
          <a:prstGeom prst="rect">
            <a:avLst/>
          </a:prstGeom>
        </p:spPr>
      </p:pic>
    </p:spTree>
    <p:extLst>
      <p:ext uri="{BB962C8B-B14F-4D97-AF65-F5344CB8AC3E}">
        <p14:creationId xmlns:p14="http://schemas.microsoft.com/office/powerpoint/2010/main" val="2416897920"/>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endParaRPr lang="en-US" altLang="en-US" dirty="0"/>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eaLnBrk="1" hangingPunct="1">
              <a:buFont typeface="Arial" panose="020B0604020202020204" pitchFamily="34" charset="0"/>
              <a:buNone/>
            </a:pPr>
            <a:r>
              <a:rPr lang="en-US" altLang="en-US" dirty="0"/>
              <a:t>      </a:t>
            </a:r>
          </a:p>
          <a:p>
            <a:pPr marL="0" indent="0" eaLnBrk="1" hangingPunct="1">
              <a:buFont typeface="Arial" panose="020B0604020202020204" pitchFamily="34" charset="0"/>
              <a:buNone/>
            </a:pPr>
            <a:endParaRPr lang="en-US" altLang="en-US" dirty="0"/>
          </a:p>
          <a:p>
            <a:pPr marL="0" indent="0" eaLnBrk="1" hangingPunct="1">
              <a:buFont typeface="Arial" panose="020B0604020202020204" pitchFamily="34" charset="0"/>
              <a:buNone/>
            </a:pPr>
            <a:endParaRPr lang="en-US" altLang="en-US" dirty="0"/>
          </a:p>
        </p:txBody>
      </p:sp>
      <p:pic>
        <p:nvPicPr>
          <p:cNvPr id="3" name="Picture 2" descr="A close up of a piece of paper&#10;&#10;Description generated with high confidence">
            <a:extLst>
              <a:ext uri="{FF2B5EF4-FFF2-40B4-BE49-F238E27FC236}">
                <a16:creationId xmlns:a16="http://schemas.microsoft.com/office/drawing/2014/main" id="{403E838C-BA2E-44AC-83DD-EE56E8879C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6675" y="304801"/>
            <a:ext cx="8860665" cy="5676900"/>
          </a:xfrm>
          <a:prstGeom prst="rect">
            <a:avLst/>
          </a:prstGeom>
        </p:spPr>
      </p:pic>
    </p:spTree>
    <p:extLst>
      <p:ext uri="{BB962C8B-B14F-4D97-AF65-F5344CB8AC3E}">
        <p14:creationId xmlns:p14="http://schemas.microsoft.com/office/powerpoint/2010/main" val="1338937651"/>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How to Be </a:t>
            </a:r>
            <a:r>
              <a:rPr lang="en-US" altLang="en-US" b="1" i="1" dirty="0"/>
              <a:t>PRACTICALLY</a:t>
            </a:r>
            <a:r>
              <a:rPr lang="en-US" altLang="en-US" dirty="0"/>
              <a:t> Christian</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eaLnBrk="1" hangingPunct="1">
              <a:buFont typeface="Arial" panose="020B0604020202020204" pitchFamily="34" charset="0"/>
              <a:buNone/>
            </a:pPr>
            <a:r>
              <a:rPr lang="en-US" altLang="en-US" dirty="0"/>
              <a:t>       </a:t>
            </a:r>
          </a:p>
          <a:p>
            <a:pPr marL="0" indent="0" eaLnBrk="1" hangingPunct="1">
              <a:buFont typeface="Arial" panose="020B0604020202020204" pitchFamily="34" charset="0"/>
              <a:buNone/>
            </a:pPr>
            <a:endParaRPr lang="en-US" altLang="en-US" dirty="0"/>
          </a:p>
          <a:p>
            <a:pPr marL="0" indent="0" algn="ctr">
              <a:buNone/>
            </a:pPr>
            <a:r>
              <a:rPr lang="en-US" sz="5400" dirty="0">
                <a:latin typeface="Arial Black" panose="020B0A04020102020204" pitchFamily="34" charset="0"/>
              </a:rPr>
              <a:t>Total Depravity</a:t>
            </a:r>
            <a:endParaRPr lang="en-US" altLang="en-US" sz="5400" dirty="0">
              <a:latin typeface="Arial Black" panose="020B0A04020102020204" pitchFamily="34" charset="0"/>
            </a:endParaRPr>
          </a:p>
        </p:txBody>
      </p:sp>
    </p:spTree>
    <p:extLst>
      <p:ext uri="{BB962C8B-B14F-4D97-AF65-F5344CB8AC3E}">
        <p14:creationId xmlns:p14="http://schemas.microsoft.com/office/powerpoint/2010/main" val="3141979417"/>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How to Be </a:t>
            </a:r>
            <a:r>
              <a:rPr lang="en-US" altLang="en-US" b="1" i="1" dirty="0"/>
              <a:t>PRACTICALLY</a:t>
            </a:r>
            <a:r>
              <a:rPr lang="en-US" altLang="en-US" dirty="0"/>
              <a:t> Christian</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eaLnBrk="1" hangingPunct="1">
              <a:buFont typeface="Arial" panose="020B0604020202020204" pitchFamily="34" charset="0"/>
              <a:buNone/>
            </a:pPr>
            <a:r>
              <a:rPr lang="en-US" altLang="en-US" dirty="0"/>
              <a:t>       </a:t>
            </a:r>
          </a:p>
          <a:p>
            <a:pPr marL="0" indent="0" eaLnBrk="1" hangingPunct="1">
              <a:buFont typeface="Arial" panose="020B0604020202020204" pitchFamily="34" charset="0"/>
              <a:buNone/>
            </a:pPr>
            <a:endParaRPr lang="en-US" altLang="en-US" dirty="0"/>
          </a:p>
          <a:p>
            <a:pPr marL="0" indent="0" algn="ctr">
              <a:buNone/>
            </a:pPr>
            <a:r>
              <a:rPr lang="en-US" sz="5400" i="1" dirty="0">
                <a:latin typeface="Arial Black" panose="020B0A04020102020204" pitchFamily="34" charset="0"/>
              </a:rPr>
              <a:t>Limited</a:t>
            </a:r>
            <a:r>
              <a:rPr lang="en-US" sz="5400" dirty="0">
                <a:latin typeface="Arial Black" panose="020B0A04020102020204" pitchFamily="34" charset="0"/>
              </a:rPr>
              <a:t> depravity </a:t>
            </a:r>
            <a:endParaRPr lang="en-US" altLang="en-US" sz="5400" dirty="0">
              <a:latin typeface="Arial Black" panose="020B0A04020102020204" pitchFamily="34" charset="0"/>
            </a:endParaRPr>
          </a:p>
        </p:txBody>
      </p:sp>
    </p:spTree>
    <p:extLst>
      <p:ext uri="{BB962C8B-B14F-4D97-AF65-F5344CB8AC3E}">
        <p14:creationId xmlns:p14="http://schemas.microsoft.com/office/powerpoint/2010/main" val="4212511790"/>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How to Be </a:t>
            </a:r>
            <a:r>
              <a:rPr lang="en-US" altLang="en-US" b="1" i="1" dirty="0"/>
              <a:t>PRACTICALLY</a:t>
            </a:r>
            <a:r>
              <a:rPr lang="en-US" altLang="en-US" dirty="0"/>
              <a:t> Christian</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eaLnBrk="1" hangingPunct="1">
              <a:buFont typeface="Arial" panose="020B0604020202020204" pitchFamily="34" charset="0"/>
              <a:buNone/>
            </a:pPr>
            <a:r>
              <a:rPr lang="en-US" altLang="en-US" dirty="0"/>
              <a:t>       </a:t>
            </a:r>
          </a:p>
          <a:p>
            <a:pPr marL="0" indent="0" eaLnBrk="1" hangingPunct="1">
              <a:buFont typeface="Arial" panose="020B0604020202020204" pitchFamily="34" charset="0"/>
              <a:buNone/>
            </a:pPr>
            <a:endParaRPr lang="en-US" altLang="en-US" dirty="0"/>
          </a:p>
          <a:p>
            <a:pPr marL="0" indent="0">
              <a:buNone/>
            </a:pPr>
            <a:r>
              <a:rPr lang="en-US" sz="3600" b="1" dirty="0">
                <a:latin typeface="Andalus" panose="02020603050405020304" pitchFamily="18" charset="-78"/>
                <a:cs typeface="Andalus" panose="02020603050405020304" pitchFamily="18" charset="-78"/>
              </a:rPr>
              <a:t>“Replacing the devilish mind that is within us with the mind that is in Christ Jesus.”    </a:t>
            </a:r>
          </a:p>
          <a:p>
            <a:pPr marL="0" indent="0">
              <a:buNone/>
            </a:pPr>
            <a:r>
              <a:rPr lang="en-US" sz="3600" b="1" dirty="0">
                <a:latin typeface="Andalus" panose="02020603050405020304" pitchFamily="18" charset="-78"/>
                <a:cs typeface="Andalus" panose="02020603050405020304" pitchFamily="18" charset="-78"/>
              </a:rPr>
              <a:t>						--John Wesley</a:t>
            </a:r>
            <a:endParaRPr lang="en-US" altLang="en-US" sz="3600" b="1"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4209121330"/>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How to Be </a:t>
            </a:r>
            <a:r>
              <a:rPr lang="en-US" altLang="en-US" b="1" i="1" dirty="0"/>
              <a:t>PRACTICALLY</a:t>
            </a:r>
            <a:r>
              <a:rPr lang="en-US" altLang="en-US" dirty="0"/>
              <a:t> Christian</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eaLnBrk="1" hangingPunct="1">
              <a:buFont typeface="Arial" panose="020B0604020202020204" pitchFamily="34" charset="0"/>
              <a:buNone/>
            </a:pPr>
            <a:r>
              <a:rPr lang="en-US" altLang="en-US" dirty="0"/>
              <a:t>       </a:t>
            </a:r>
            <a:r>
              <a:rPr lang="en-US" altLang="en-US" sz="4800" b="1" dirty="0"/>
              <a:t>A Theology of Grace</a:t>
            </a:r>
          </a:p>
          <a:p>
            <a:pPr marL="0" indent="0" eaLnBrk="1" hangingPunct="1">
              <a:buFont typeface="Arial" panose="020B0604020202020204" pitchFamily="34" charset="0"/>
              <a:buNone/>
            </a:pPr>
            <a:endParaRPr lang="en-US" altLang="en-US" dirty="0"/>
          </a:p>
          <a:p>
            <a:pPr marL="0" indent="0">
              <a:buNone/>
            </a:pPr>
            <a:endParaRPr lang="en-US" altLang="en-US" dirty="0"/>
          </a:p>
        </p:txBody>
      </p:sp>
    </p:spTree>
    <p:extLst>
      <p:ext uri="{BB962C8B-B14F-4D97-AF65-F5344CB8AC3E}">
        <p14:creationId xmlns:p14="http://schemas.microsoft.com/office/powerpoint/2010/main" val="3473101243"/>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How to Be </a:t>
            </a:r>
            <a:r>
              <a:rPr lang="en-US" altLang="en-US" b="1" i="1" dirty="0"/>
              <a:t>PRACTICALLY</a:t>
            </a:r>
            <a:r>
              <a:rPr lang="en-US" altLang="en-US" dirty="0"/>
              <a:t> Christian</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algn="ctr" eaLnBrk="1" hangingPunct="1">
              <a:buFont typeface="Arial" panose="020B0604020202020204" pitchFamily="34" charset="0"/>
              <a:buNone/>
            </a:pPr>
            <a:r>
              <a:rPr lang="en-US" altLang="en-US" dirty="0"/>
              <a:t>      </a:t>
            </a:r>
            <a:endParaRPr lang="en-US" altLang="en-US" sz="2000" dirty="0"/>
          </a:p>
          <a:p>
            <a:pPr marL="0" indent="0" eaLnBrk="1" hangingPunct="1">
              <a:buFont typeface="Arial" panose="020B0604020202020204" pitchFamily="34" charset="0"/>
              <a:buNone/>
            </a:pPr>
            <a:endParaRPr lang="en-US" altLang="en-US" dirty="0"/>
          </a:p>
          <a:p>
            <a:pPr marL="0" indent="0" algn="ctr">
              <a:buNone/>
            </a:pPr>
            <a:r>
              <a:rPr lang="en-US" sz="4000" b="1" dirty="0"/>
              <a:t>“Cooperating” with God’s grace  </a:t>
            </a:r>
            <a:endParaRPr lang="en-US" altLang="en-US" sz="4000" b="1" dirty="0"/>
          </a:p>
        </p:txBody>
      </p:sp>
    </p:spTree>
    <p:extLst>
      <p:ext uri="{BB962C8B-B14F-4D97-AF65-F5344CB8AC3E}">
        <p14:creationId xmlns:p14="http://schemas.microsoft.com/office/powerpoint/2010/main" val="1567911127"/>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How to Be </a:t>
            </a:r>
            <a:r>
              <a:rPr lang="en-US" altLang="en-US" b="1" i="1" dirty="0"/>
              <a:t>PRACTICALLY</a:t>
            </a:r>
            <a:r>
              <a:rPr lang="en-US" altLang="en-US" dirty="0"/>
              <a:t> Christian</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eaLnBrk="1" hangingPunct="1">
              <a:buFont typeface="Arial" panose="020B0604020202020204" pitchFamily="34" charset="0"/>
              <a:buNone/>
            </a:pPr>
            <a:r>
              <a:rPr lang="en-US" altLang="en-US" dirty="0"/>
              <a:t>       </a:t>
            </a:r>
          </a:p>
          <a:p>
            <a:pPr marL="0" indent="0" eaLnBrk="1" hangingPunct="1">
              <a:buFont typeface="Arial" panose="020B0604020202020204" pitchFamily="34" charset="0"/>
              <a:buNone/>
            </a:pPr>
            <a:endParaRPr lang="en-US" altLang="en-US" dirty="0"/>
          </a:p>
          <a:p>
            <a:pPr marL="0" indent="0">
              <a:buNone/>
            </a:pPr>
            <a:r>
              <a:rPr lang="en-US" sz="3200" b="1" dirty="0"/>
              <a:t>Cooperating with Grace? </a:t>
            </a:r>
            <a:endParaRPr lang="en-US" altLang="en-US" sz="3200" b="1" dirty="0"/>
          </a:p>
        </p:txBody>
      </p:sp>
    </p:spTree>
    <p:extLst>
      <p:ext uri="{BB962C8B-B14F-4D97-AF65-F5344CB8AC3E}">
        <p14:creationId xmlns:p14="http://schemas.microsoft.com/office/powerpoint/2010/main" val="3653195929"/>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How to Be </a:t>
            </a:r>
            <a:r>
              <a:rPr lang="en-US" altLang="en-US" b="1" i="1" dirty="0"/>
              <a:t>PRACTICALLY</a:t>
            </a:r>
            <a:r>
              <a:rPr lang="en-US" altLang="en-US" dirty="0"/>
              <a:t> Christian</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eaLnBrk="1" hangingPunct="1">
              <a:buFont typeface="Arial" panose="020B0604020202020204" pitchFamily="34" charset="0"/>
              <a:buNone/>
            </a:pPr>
            <a:r>
              <a:rPr lang="en-US" altLang="en-US" dirty="0"/>
              <a:t>       </a:t>
            </a:r>
          </a:p>
          <a:p>
            <a:pPr marL="0" indent="0" eaLnBrk="1" hangingPunct="1">
              <a:buFont typeface="Arial" panose="020B0604020202020204" pitchFamily="34" charset="0"/>
              <a:buNone/>
            </a:pPr>
            <a:endParaRPr lang="en-US" altLang="en-US" dirty="0"/>
          </a:p>
          <a:p>
            <a:pPr marL="0" indent="0">
              <a:buNone/>
            </a:pPr>
            <a:r>
              <a:rPr lang="en-US" sz="3200" b="1" dirty="0"/>
              <a:t>Grace:  Unmerited favor….and </a:t>
            </a:r>
            <a:r>
              <a:rPr lang="en-US" sz="3200" b="1" i="1" dirty="0"/>
              <a:t>POWER</a:t>
            </a:r>
            <a:r>
              <a:rPr lang="en-US" sz="3200" b="1" dirty="0"/>
              <a:t>! </a:t>
            </a:r>
            <a:endParaRPr lang="en-US" altLang="en-US" sz="3200" b="1" dirty="0"/>
          </a:p>
        </p:txBody>
      </p:sp>
    </p:spTree>
    <p:extLst>
      <p:ext uri="{BB962C8B-B14F-4D97-AF65-F5344CB8AC3E}">
        <p14:creationId xmlns:p14="http://schemas.microsoft.com/office/powerpoint/2010/main" val="1359422008"/>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How to Be </a:t>
            </a:r>
            <a:r>
              <a:rPr lang="en-US" altLang="en-US" b="1" i="1" dirty="0"/>
              <a:t>PRACTICALLY</a:t>
            </a:r>
            <a:r>
              <a:rPr lang="en-US" altLang="en-US" dirty="0"/>
              <a:t> Christian</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eaLnBrk="1" hangingPunct="1">
              <a:buFont typeface="Arial" panose="020B0604020202020204" pitchFamily="34" charset="0"/>
              <a:buNone/>
            </a:pPr>
            <a:r>
              <a:rPr lang="en-US" altLang="en-US" dirty="0"/>
              <a:t>       </a:t>
            </a:r>
          </a:p>
          <a:p>
            <a:pPr marL="0" indent="0" eaLnBrk="1" hangingPunct="1">
              <a:buFont typeface="Arial" panose="020B0604020202020204" pitchFamily="34" charset="0"/>
              <a:buNone/>
            </a:pPr>
            <a:endParaRPr lang="en-US" altLang="en-US" dirty="0"/>
          </a:p>
          <a:p>
            <a:pPr marL="0" indent="0" algn="ctr">
              <a:buNone/>
            </a:pPr>
            <a:r>
              <a:rPr lang="en-US" sz="4800" b="1" u="sng" dirty="0"/>
              <a:t>The Means of Grace</a:t>
            </a:r>
            <a:endParaRPr lang="en-US" sz="4800" dirty="0"/>
          </a:p>
          <a:p>
            <a:pPr marL="0" indent="0" eaLnBrk="1" hangingPunct="1">
              <a:buFont typeface="Arial" panose="020B0604020202020204" pitchFamily="34" charset="0"/>
              <a:buNone/>
            </a:pPr>
            <a:endParaRPr lang="en-US" altLang="en-US" dirty="0"/>
          </a:p>
        </p:txBody>
      </p:sp>
    </p:spTree>
    <p:extLst>
      <p:ext uri="{BB962C8B-B14F-4D97-AF65-F5344CB8AC3E}">
        <p14:creationId xmlns:p14="http://schemas.microsoft.com/office/powerpoint/2010/main" val="2256164593"/>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r>
              <a:rPr lang="en-US" altLang="en-US" sz="3600" dirty="0"/>
              <a:t>How to Be </a:t>
            </a:r>
            <a:r>
              <a:rPr lang="en-US" altLang="en-US" sz="3600" b="1" i="1" dirty="0"/>
              <a:t>PRACTICALLY</a:t>
            </a:r>
            <a:r>
              <a:rPr lang="en-US" altLang="en-US" sz="3600" dirty="0"/>
              <a:t> Christian:</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algn="ctr">
              <a:buNone/>
            </a:pPr>
            <a:r>
              <a:rPr lang="en-US" altLang="en-US" sz="3600" dirty="0"/>
              <a:t> </a:t>
            </a:r>
            <a:r>
              <a:rPr lang="en-US" altLang="en-US" sz="3600" b="1" dirty="0"/>
              <a:t>Covenant Discipleship Groups in Church and Community  </a:t>
            </a:r>
            <a:r>
              <a:rPr lang="en-US" sz="3600" dirty="0"/>
              <a:t> </a:t>
            </a:r>
            <a:endParaRPr lang="en-US" altLang="en-US" sz="3600" dirty="0"/>
          </a:p>
          <a:p>
            <a:pPr marL="0" indent="0" eaLnBrk="1" hangingPunct="1">
              <a:buFont typeface="Arial" panose="020B0604020202020204" pitchFamily="34" charset="0"/>
              <a:buNone/>
            </a:pPr>
            <a:endParaRPr lang="en-US" altLang="en-US" dirty="0"/>
          </a:p>
        </p:txBody>
      </p:sp>
    </p:spTree>
    <p:extLst>
      <p:ext uri="{BB962C8B-B14F-4D97-AF65-F5344CB8AC3E}">
        <p14:creationId xmlns:p14="http://schemas.microsoft.com/office/powerpoint/2010/main" val="2969221017"/>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How to Be </a:t>
            </a:r>
            <a:r>
              <a:rPr lang="en-US" altLang="en-US" b="1" i="1" dirty="0"/>
              <a:t>PRACTICALLY</a:t>
            </a:r>
            <a:r>
              <a:rPr lang="en-US" altLang="en-US" dirty="0"/>
              <a:t> Christian</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eaLnBrk="1" hangingPunct="1">
              <a:buFont typeface="Arial" panose="020B0604020202020204" pitchFamily="34" charset="0"/>
              <a:buNone/>
            </a:pPr>
            <a:r>
              <a:rPr lang="en-US" altLang="en-US" dirty="0"/>
              <a:t>       </a:t>
            </a:r>
          </a:p>
          <a:p>
            <a:pPr marL="0" indent="0" eaLnBrk="1" hangingPunct="1">
              <a:buFont typeface="Arial" panose="020B0604020202020204" pitchFamily="34" charset="0"/>
              <a:buNone/>
            </a:pPr>
            <a:r>
              <a:rPr lang="en-US" altLang="en-US" sz="2400" b="1" dirty="0"/>
              <a:t>Means of Grace:</a:t>
            </a:r>
          </a:p>
          <a:p>
            <a:pPr marL="0" indent="0">
              <a:buNone/>
            </a:pPr>
            <a:r>
              <a:rPr lang="en-US" sz="2400" dirty="0"/>
              <a:t>The channels which God has established through the organized, institutional Church by which God’s gracious blessings are given to God’s people.  They are how we cooperate with God!</a:t>
            </a:r>
          </a:p>
          <a:p>
            <a:pPr marL="0" indent="0" eaLnBrk="1" hangingPunct="1">
              <a:buFont typeface="Arial" panose="020B0604020202020204" pitchFamily="34" charset="0"/>
              <a:buNone/>
            </a:pPr>
            <a:r>
              <a:rPr lang="en-US" altLang="en-US" dirty="0"/>
              <a:t> </a:t>
            </a:r>
          </a:p>
        </p:txBody>
      </p:sp>
    </p:spTree>
    <p:extLst>
      <p:ext uri="{BB962C8B-B14F-4D97-AF65-F5344CB8AC3E}">
        <p14:creationId xmlns:p14="http://schemas.microsoft.com/office/powerpoint/2010/main" val="147065239"/>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F238B1-471C-4612-966C-05202D12C75F}"/>
              </a:ext>
            </a:extLst>
          </p:cNvPr>
          <p:cNvSpPr>
            <a:spLocks noGrp="1"/>
          </p:cNvSpPr>
          <p:nvPr>
            <p:ph idx="1"/>
          </p:nvPr>
        </p:nvSpPr>
        <p:spPr/>
        <p:txBody>
          <a:bodyPr/>
          <a:lstStyle/>
          <a:p>
            <a:r>
              <a:rPr lang="en-US" dirty="0"/>
              <a:t>(Put some illustration of prayer here if desired)</a:t>
            </a:r>
          </a:p>
        </p:txBody>
      </p:sp>
    </p:spTree>
    <p:extLst>
      <p:ext uri="{BB962C8B-B14F-4D97-AF65-F5344CB8AC3E}">
        <p14:creationId xmlns:p14="http://schemas.microsoft.com/office/powerpoint/2010/main" val="988987192"/>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How to Be </a:t>
            </a:r>
            <a:r>
              <a:rPr lang="en-US" altLang="en-US" b="1" i="1" dirty="0"/>
              <a:t>PRACTICALLY</a:t>
            </a:r>
            <a:r>
              <a:rPr lang="en-US" altLang="en-US" dirty="0"/>
              <a:t> Christian</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eaLnBrk="1" hangingPunct="1">
              <a:buFont typeface="Arial" panose="020B0604020202020204" pitchFamily="34" charset="0"/>
              <a:buNone/>
            </a:pPr>
            <a:r>
              <a:rPr lang="en-US" altLang="en-US" dirty="0"/>
              <a:t>       </a:t>
            </a:r>
          </a:p>
          <a:p>
            <a:pPr lvl="0"/>
            <a:r>
              <a:rPr lang="en-US" sz="3600" dirty="0"/>
              <a:t>Prayer</a:t>
            </a:r>
          </a:p>
          <a:p>
            <a:pPr lvl="0"/>
            <a:r>
              <a:rPr lang="en-US" sz="3600" dirty="0"/>
              <a:t>Meditation</a:t>
            </a:r>
          </a:p>
          <a:p>
            <a:pPr lvl="0"/>
            <a:r>
              <a:rPr lang="en-US" sz="3600" dirty="0"/>
              <a:t>Fasting</a:t>
            </a:r>
          </a:p>
          <a:p>
            <a:pPr marL="0" lvl="0" indent="0">
              <a:buNone/>
            </a:pPr>
            <a:r>
              <a:rPr lang="en-US" sz="3600" dirty="0"/>
              <a:t>    </a:t>
            </a:r>
          </a:p>
          <a:p>
            <a:pPr marL="0" indent="0" eaLnBrk="1" hangingPunct="1">
              <a:buFont typeface="Arial" panose="020B0604020202020204" pitchFamily="34" charset="0"/>
              <a:buNone/>
            </a:pPr>
            <a:endParaRPr lang="en-US" altLang="en-US" dirty="0"/>
          </a:p>
        </p:txBody>
      </p:sp>
    </p:spTree>
    <p:extLst>
      <p:ext uri="{BB962C8B-B14F-4D97-AF65-F5344CB8AC3E}">
        <p14:creationId xmlns:p14="http://schemas.microsoft.com/office/powerpoint/2010/main" val="619140389"/>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How to Be </a:t>
            </a:r>
            <a:r>
              <a:rPr lang="en-US" altLang="en-US" b="1" i="1" dirty="0"/>
              <a:t>PRACTICALLY</a:t>
            </a:r>
            <a:r>
              <a:rPr lang="en-US" altLang="en-US" dirty="0"/>
              <a:t> Christian</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normAutofit lnSpcReduction="10000"/>
          </a:bodyPr>
          <a:lstStyle/>
          <a:p>
            <a:pPr marL="0" indent="0" eaLnBrk="1" hangingPunct="1">
              <a:buFont typeface="Arial" panose="020B0604020202020204" pitchFamily="34" charset="0"/>
              <a:buNone/>
            </a:pPr>
            <a:r>
              <a:rPr lang="en-US" altLang="en-US" dirty="0"/>
              <a:t>      </a:t>
            </a:r>
          </a:p>
          <a:p>
            <a:pPr marL="0" indent="0" eaLnBrk="1" hangingPunct="1">
              <a:buFont typeface="Arial" panose="020B0604020202020204" pitchFamily="34" charset="0"/>
              <a:buNone/>
            </a:pPr>
            <a:endParaRPr lang="en-US" altLang="en-US" dirty="0"/>
          </a:p>
          <a:p>
            <a:pPr lvl="0"/>
            <a:r>
              <a:rPr lang="en-US" sz="3600" dirty="0"/>
              <a:t>Study</a:t>
            </a:r>
          </a:p>
          <a:p>
            <a:pPr lvl="0"/>
            <a:r>
              <a:rPr lang="en-US" sz="3600" dirty="0"/>
              <a:t> Simplicity</a:t>
            </a:r>
          </a:p>
          <a:p>
            <a:pPr lvl="0"/>
            <a:r>
              <a:rPr lang="en-US" sz="3600" dirty="0"/>
              <a:t>Solitude</a:t>
            </a:r>
          </a:p>
          <a:p>
            <a:pPr lvl="0"/>
            <a:endParaRPr lang="en-US" dirty="0"/>
          </a:p>
          <a:p>
            <a:pPr marL="0" lvl="0" indent="0">
              <a:buNone/>
            </a:pPr>
            <a:r>
              <a:rPr lang="en-US" dirty="0"/>
              <a:t>    </a:t>
            </a:r>
          </a:p>
          <a:p>
            <a:pPr marL="0" indent="0" eaLnBrk="1" hangingPunct="1">
              <a:buFont typeface="Arial" panose="020B0604020202020204" pitchFamily="34" charset="0"/>
              <a:buNone/>
            </a:pPr>
            <a:endParaRPr lang="en-US" altLang="en-US" dirty="0"/>
          </a:p>
        </p:txBody>
      </p:sp>
    </p:spTree>
    <p:extLst>
      <p:ext uri="{BB962C8B-B14F-4D97-AF65-F5344CB8AC3E}">
        <p14:creationId xmlns:p14="http://schemas.microsoft.com/office/powerpoint/2010/main" val="2845228743"/>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How to Be </a:t>
            </a:r>
            <a:r>
              <a:rPr lang="en-US" altLang="en-US" b="1" i="1" dirty="0"/>
              <a:t>PRACTICALLY</a:t>
            </a:r>
            <a:r>
              <a:rPr lang="en-US" altLang="en-US" dirty="0"/>
              <a:t> Christian</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eaLnBrk="1" hangingPunct="1">
              <a:buFont typeface="Arial" panose="020B0604020202020204" pitchFamily="34" charset="0"/>
              <a:buNone/>
            </a:pPr>
            <a:r>
              <a:rPr lang="en-US" altLang="en-US" dirty="0"/>
              <a:t>       </a:t>
            </a:r>
          </a:p>
          <a:p>
            <a:pPr marL="0" indent="0" eaLnBrk="1" hangingPunct="1">
              <a:buFont typeface="Arial" panose="020B0604020202020204" pitchFamily="34" charset="0"/>
              <a:buNone/>
            </a:pPr>
            <a:endParaRPr lang="en-US" altLang="en-US" dirty="0"/>
          </a:p>
          <a:p>
            <a:pPr lvl="0"/>
            <a:r>
              <a:rPr lang="en-US" sz="3600" dirty="0"/>
              <a:t>Submission</a:t>
            </a:r>
          </a:p>
          <a:p>
            <a:pPr lvl="0"/>
            <a:r>
              <a:rPr lang="en-US" sz="3600" dirty="0"/>
              <a:t>Service</a:t>
            </a:r>
          </a:p>
          <a:p>
            <a:pPr lvl="0"/>
            <a:r>
              <a:rPr lang="en-US" sz="3600" dirty="0"/>
              <a:t>Confession</a:t>
            </a:r>
          </a:p>
          <a:p>
            <a:pPr marL="0" lvl="0" indent="0">
              <a:buNone/>
            </a:pPr>
            <a:r>
              <a:rPr lang="en-US" dirty="0"/>
              <a:t>    </a:t>
            </a:r>
          </a:p>
          <a:p>
            <a:pPr marL="0" indent="0" eaLnBrk="1" hangingPunct="1">
              <a:buFont typeface="Arial" panose="020B0604020202020204" pitchFamily="34" charset="0"/>
              <a:buNone/>
            </a:pPr>
            <a:endParaRPr lang="en-US" altLang="en-US" dirty="0"/>
          </a:p>
        </p:txBody>
      </p:sp>
    </p:spTree>
    <p:extLst>
      <p:ext uri="{BB962C8B-B14F-4D97-AF65-F5344CB8AC3E}">
        <p14:creationId xmlns:p14="http://schemas.microsoft.com/office/powerpoint/2010/main" val="3187490618"/>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How to Be </a:t>
            </a:r>
            <a:r>
              <a:rPr lang="en-US" altLang="en-US" b="1" i="1" dirty="0"/>
              <a:t>PRACTICALLY</a:t>
            </a:r>
            <a:r>
              <a:rPr lang="en-US" altLang="en-US" dirty="0"/>
              <a:t> Christian</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eaLnBrk="1" hangingPunct="1">
              <a:buFont typeface="Arial" panose="020B0604020202020204" pitchFamily="34" charset="0"/>
              <a:buNone/>
            </a:pPr>
            <a:r>
              <a:rPr lang="en-US" altLang="en-US" dirty="0"/>
              <a:t>       </a:t>
            </a:r>
          </a:p>
          <a:p>
            <a:pPr lvl="0"/>
            <a:r>
              <a:rPr lang="en-US" sz="3600" dirty="0"/>
              <a:t>Worship</a:t>
            </a:r>
          </a:p>
          <a:p>
            <a:pPr lvl="0"/>
            <a:r>
              <a:rPr lang="en-US" sz="3600" dirty="0"/>
              <a:t>Guidance</a:t>
            </a:r>
          </a:p>
          <a:p>
            <a:pPr lvl="0"/>
            <a:r>
              <a:rPr lang="en-US" sz="3600" dirty="0"/>
              <a:t>Celebration    </a:t>
            </a:r>
          </a:p>
          <a:p>
            <a:pPr marL="0" indent="0" eaLnBrk="1" hangingPunct="1">
              <a:buFont typeface="Arial" panose="020B0604020202020204" pitchFamily="34" charset="0"/>
              <a:buNone/>
            </a:pPr>
            <a:endParaRPr lang="en-US" altLang="en-US" dirty="0"/>
          </a:p>
        </p:txBody>
      </p:sp>
    </p:spTree>
    <p:extLst>
      <p:ext uri="{BB962C8B-B14F-4D97-AF65-F5344CB8AC3E}">
        <p14:creationId xmlns:p14="http://schemas.microsoft.com/office/powerpoint/2010/main" val="4239407031"/>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How to Be </a:t>
            </a:r>
            <a:r>
              <a:rPr lang="en-US" altLang="en-US" b="1" i="1" dirty="0"/>
              <a:t>PRACTICALLY</a:t>
            </a:r>
            <a:r>
              <a:rPr lang="en-US" altLang="en-US" dirty="0"/>
              <a:t> Christian</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eaLnBrk="1" hangingPunct="1">
              <a:buFont typeface="Arial" panose="020B0604020202020204" pitchFamily="34" charset="0"/>
              <a:buNone/>
            </a:pPr>
            <a:r>
              <a:rPr lang="en-US" altLang="en-US" dirty="0"/>
              <a:t>       </a:t>
            </a:r>
          </a:p>
          <a:p>
            <a:pPr marL="0" indent="0">
              <a:buNone/>
            </a:pPr>
            <a:r>
              <a:rPr lang="en-US" sz="2800" dirty="0"/>
              <a:t>A spiritual discipline is “doing what we </a:t>
            </a:r>
            <a:r>
              <a:rPr lang="en-US" sz="2800" b="1" u="sng" dirty="0"/>
              <a:t>can</a:t>
            </a:r>
            <a:r>
              <a:rPr lang="en-US" sz="2800" dirty="0"/>
              <a:t> do with our body, mind and spirit in order to receive from God the power and resources we need to do what we </a:t>
            </a:r>
            <a:r>
              <a:rPr lang="en-US" sz="2800" b="1" u="sng" dirty="0"/>
              <a:t>cannot</a:t>
            </a:r>
            <a:r>
              <a:rPr lang="en-US" sz="2800" dirty="0"/>
              <a:t> do in our own strength.” </a:t>
            </a:r>
            <a:endParaRPr lang="en-US" altLang="en-US" sz="2800" dirty="0"/>
          </a:p>
        </p:txBody>
      </p:sp>
    </p:spTree>
    <p:extLst>
      <p:ext uri="{BB962C8B-B14F-4D97-AF65-F5344CB8AC3E}">
        <p14:creationId xmlns:p14="http://schemas.microsoft.com/office/powerpoint/2010/main" val="4030080917"/>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How to Be </a:t>
            </a:r>
            <a:r>
              <a:rPr lang="en-US" altLang="en-US" b="1" i="1" dirty="0"/>
              <a:t>PRACTICALLY</a:t>
            </a:r>
            <a:r>
              <a:rPr lang="en-US" altLang="en-US" dirty="0"/>
              <a:t> Christian</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normAutofit lnSpcReduction="10000"/>
          </a:bodyPr>
          <a:lstStyle/>
          <a:p>
            <a:pPr marL="0" indent="0" eaLnBrk="1" hangingPunct="1">
              <a:buFont typeface="Arial" panose="020B0604020202020204" pitchFamily="34" charset="0"/>
              <a:buNone/>
            </a:pPr>
            <a:r>
              <a:rPr lang="en-US" altLang="en-US" dirty="0"/>
              <a:t>       </a:t>
            </a:r>
          </a:p>
          <a:p>
            <a:pPr marL="0" indent="0">
              <a:buNone/>
            </a:pPr>
            <a:r>
              <a:rPr lang="en-US" sz="3200" dirty="0"/>
              <a:t>Richard Foster: </a:t>
            </a:r>
          </a:p>
          <a:p>
            <a:pPr marL="0" indent="0">
              <a:buNone/>
            </a:pPr>
            <a:r>
              <a:rPr lang="en-US" sz="3200" dirty="0"/>
              <a:t>“We undertake things we </a:t>
            </a:r>
            <a:r>
              <a:rPr lang="en-US" sz="3200" b="1" u="sng" dirty="0"/>
              <a:t>can</a:t>
            </a:r>
            <a:r>
              <a:rPr lang="en-US" sz="3200" dirty="0"/>
              <a:t> do in order to receive power from God to do what we </a:t>
            </a:r>
            <a:r>
              <a:rPr lang="en-US" sz="3200" b="1" u="sng" dirty="0"/>
              <a:t>cannot</a:t>
            </a:r>
            <a:r>
              <a:rPr lang="en-US" sz="3200" dirty="0"/>
              <a:t> do.  That is what a spiritual discipline is.”</a:t>
            </a:r>
          </a:p>
          <a:p>
            <a:r>
              <a:rPr lang="en-US" dirty="0"/>
              <a:t>  </a:t>
            </a:r>
          </a:p>
          <a:p>
            <a:pPr marL="0" indent="0" eaLnBrk="1" hangingPunct="1">
              <a:buFont typeface="Arial" panose="020B0604020202020204" pitchFamily="34" charset="0"/>
              <a:buNone/>
            </a:pPr>
            <a:endParaRPr lang="en-US" altLang="en-US" dirty="0"/>
          </a:p>
          <a:p>
            <a:pPr marL="0" indent="0" eaLnBrk="1" hangingPunct="1">
              <a:buFont typeface="Arial" panose="020B0604020202020204" pitchFamily="34" charset="0"/>
              <a:buNone/>
            </a:pPr>
            <a:endParaRPr lang="en-US" altLang="en-US" dirty="0"/>
          </a:p>
        </p:txBody>
      </p:sp>
    </p:spTree>
    <p:extLst>
      <p:ext uri="{BB962C8B-B14F-4D97-AF65-F5344CB8AC3E}">
        <p14:creationId xmlns:p14="http://schemas.microsoft.com/office/powerpoint/2010/main" val="2893958250"/>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How to Be </a:t>
            </a:r>
            <a:r>
              <a:rPr lang="en-US" altLang="en-US" b="1" i="1" dirty="0"/>
              <a:t>PRACTICALLY</a:t>
            </a:r>
            <a:r>
              <a:rPr lang="en-US" altLang="en-US" dirty="0"/>
              <a:t> Christian</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eaLnBrk="1" hangingPunct="1">
              <a:buFont typeface="Arial" panose="020B0604020202020204" pitchFamily="34" charset="0"/>
              <a:buNone/>
            </a:pPr>
            <a:r>
              <a:rPr lang="en-US" altLang="en-US" dirty="0"/>
              <a:t>       </a:t>
            </a:r>
          </a:p>
          <a:p>
            <a:pPr marL="0" indent="0" algn="ctr">
              <a:buNone/>
            </a:pPr>
            <a:r>
              <a:rPr lang="en-US" sz="4000" b="1" u="sng" dirty="0"/>
              <a:t>Practice!  Practice!  Practice!</a:t>
            </a:r>
            <a:endParaRPr lang="en-US" sz="4000" dirty="0"/>
          </a:p>
          <a:p>
            <a:pPr marL="0" indent="0" eaLnBrk="1" hangingPunct="1">
              <a:buFont typeface="Arial" panose="020B0604020202020204" pitchFamily="34" charset="0"/>
              <a:buNone/>
            </a:pPr>
            <a:r>
              <a:rPr lang="en-US" altLang="en-US" dirty="0"/>
              <a:t> </a:t>
            </a:r>
          </a:p>
        </p:txBody>
      </p:sp>
    </p:spTree>
    <p:extLst>
      <p:ext uri="{BB962C8B-B14F-4D97-AF65-F5344CB8AC3E}">
        <p14:creationId xmlns:p14="http://schemas.microsoft.com/office/powerpoint/2010/main" val="3666751726"/>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How to Be </a:t>
            </a:r>
            <a:r>
              <a:rPr lang="en-US" altLang="en-US" b="1" i="1" dirty="0"/>
              <a:t>PRACTICALLY</a:t>
            </a:r>
            <a:r>
              <a:rPr lang="en-US" altLang="en-US" dirty="0"/>
              <a:t> Christian</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normAutofit lnSpcReduction="10000"/>
          </a:bodyPr>
          <a:lstStyle/>
          <a:p>
            <a:pPr marL="0" indent="0" eaLnBrk="1" hangingPunct="1">
              <a:buFont typeface="Arial" panose="020B0604020202020204" pitchFamily="34" charset="0"/>
              <a:buNone/>
            </a:pPr>
            <a:r>
              <a:rPr lang="en-US" altLang="en-US" dirty="0"/>
              <a:t>       </a:t>
            </a:r>
          </a:p>
          <a:p>
            <a:pPr marL="0" indent="0">
              <a:buNone/>
            </a:pPr>
            <a:r>
              <a:rPr lang="en-US" sz="3200" dirty="0"/>
              <a:t>“Talent is overrated.  We all start pretty ordinary.  You become extraordinary through the transformational process of practice.”  </a:t>
            </a:r>
          </a:p>
          <a:p>
            <a:pPr marL="0" indent="0">
              <a:buNone/>
            </a:pPr>
            <a:r>
              <a:rPr lang="en-US" sz="2000" dirty="0"/>
              <a:t>(Matthew Syed, </a:t>
            </a:r>
            <a:r>
              <a:rPr lang="en-US" sz="2000" u="sng" dirty="0"/>
              <a:t>Bounce:  Mozart, Federer, Picasso, Beckham and the Science of Success</a:t>
            </a:r>
            <a:r>
              <a:rPr lang="en-US" sz="2000" dirty="0"/>
              <a:t>)</a:t>
            </a:r>
          </a:p>
          <a:p>
            <a:pPr marL="0" indent="0" eaLnBrk="1" hangingPunct="1">
              <a:buFont typeface="Arial" panose="020B0604020202020204" pitchFamily="34" charset="0"/>
              <a:buNone/>
            </a:pPr>
            <a:r>
              <a:rPr lang="en-US" altLang="en-US" dirty="0"/>
              <a:t> </a:t>
            </a:r>
          </a:p>
        </p:txBody>
      </p:sp>
    </p:spTree>
    <p:extLst>
      <p:ext uri="{BB962C8B-B14F-4D97-AF65-F5344CB8AC3E}">
        <p14:creationId xmlns:p14="http://schemas.microsoft.com/office/powerpoint/2010/main" val="2872223361"/>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87612-3C23-4E5F-92FB-590408C16DF6}"/>
              </a:ext>
            </a:extLst>
          </p:cNvPr>
          <p:cNvSpPr>
            <a:spLocks noGrp="1"/>
          </p:cNvSpPr>
          <p:nvPr>
            <p:ph type="title"/>
          </p:nvPr>
        </p:nvSpPr>
        <p:spPr/>
        <p:txBody>
          <a:bodyPr/>
          <a:lstStyle/>
          <a:p>
            <a:r>
              <a:rPr lang="en-US" dirty="0"/>
              <a:t>How to Be Practically Christian</a:t>
            </a:r>
          </a:p>
        </p:txBody>
      </p:sp>
      <p:pic>
        <p:nvPicPr>
          <p:cNvPr id="9" name="Content Placeholder 8" descr="A person wearing a suit and tie&#10;&#10;Description generated with very high confidence">
            <a:extLst>
              <a:ext uri="{FF2B5EF4-FFF2-40B4-BE49-F238E27FC236}">
                <a16:creationId xmlns:a16="http://schemas.microsoft.com/office/drawing/2014/main" id="{DAFB759D-CB06-458C-9053-CB24C7F31A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5921" y="2318197"/>
            <a:ext cx="7843234" cy="4301543"/>
          </a:xfrm>
        </p:spPr>
      </p:pic>
    </p:spTree>
    <p:extLst>
      <p:ext uri="{BB962C8B-B14F-4D97-AF65-F5344CB8AC3E}">
        <p14:creationId xmlns:p14="http://schemas.microsoft.com/office/powerpoint/2010/main" val="2403995301"/>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How to Be </a:t>
            </a:r>
            <a:r>
              <a:rPr lang="en-US" altLang="en-US" b="1" i="1" dirty="0"/>
              <a:t>PRACTICALLY</a:t>
            </a:r>
            <a:r>
              <a:rPr lang="en-US" altLang="en-US" dirty="0"/>
              <a:t> Christian</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algn="ctr">
              <a:buNone/>
            </a:pPr>
            <a:r>
              <a:rPr lang="en-US" altLang="en-US" dirty="0"/>
              <a:t>       </a:t>
            </a:r>
            <a:endParaRPr lang="en-US" altLang="en-US" sz="3600" dirty="0"/>
          </a:p>
          <a:p>
            <a:pPr marL="0" indent="0" algn="ctr">
              <a:buNone/>
            </a:pPr>
            <a:r>
              <a:rPr lang="en-US" sz="3600" b="1" i="1" dirty="0"/>
              <a:t>ACCOUNTABILITY</a:t>
            </a:r>
            <a:r>
              <a:rPr lang="en-US" altLang="en-US" sz="3600" b="1" i="1" dirty="0"/>
              <a:t> </a:t>
            </a:r>
          </a:p>
        </p:txBody>
      </p:sp>
    </p:spTree>
    <p:extLst>
      <p:ext uri="{BB962C8B-B14F-4D97-AF65-F5344CB8AC3E}">
        <p14:creationId xmlns:p14="http://schemas.microsoft.com/office/powerpoint/2010/main" val="142743401"/>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endParaRPr lang="en-US" altLang="en-US" dirty="0"/>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eaLnBrk="1" hangingPunct="1">
              <a:buFont typeface="Arial" panose="020B0604020202020204" pitchFamily="34" charset="0"/>
              <a:buNone/>
            </a:pPr>
            <a:r>
              <a:rPr lang="en-US" altLang="en-US" dirty="0"/>
              <a:t>      </a:t>
            </a:r>
          </a:p>
        </p:txBody>
      </p:sp>
      <p:pic>
        <p:nvPicPr>
          <p:cNvPr id="3" name="Picture 2" descr="A close up of text on a white background&#10;&#10;Description generated with high confidence">
            <a:extLst>
              <a:ext uri="{FF2B5EF4-FFF2-40B4-BE49-F238E27FC236}">
                <a16:creationId xmlns:a16="http://schemas.microsoft.com/office/drawing/2014/main" id="{8D3218DB-90C0-47E9-B702-8F074EF0BC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309" y="656838"/>
            <a:ext cx="10251583" cy="5278823"/>
          </a:xfrm>
          <a:prstGeom prst="rect">
            <a:avLst/>
          </a:prstGeom>
        </p:spPr>
      </p:pic>
    </p:spTree>
    <p:extLst>
      <p:ext uri="{BB962C8B-B14F-4D97-AF65-F5344CB8AC3E}">
        <p14:creationId xmlns:p14="http://schemas.microsoft.com/office/powerpoint/2010/main" val="3020271430"/>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How to Be </a:t>
            </a:r>
            <a:r>
              <a:rPr lang="en-US" altLang="en-US" b="1" i="1" dirty="0"/>
              <a:t>PRACTICALLY</a:t>
            </a:r>
            <a:r>
              <a:rPr lang="en-US" altLang="en-US" dirty="0"/>
              <a:t> Christian</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algn="ctr">
              <a:buNone/>
            </a:pPr>
            <a:r>
              <a:rPr lang="en-US" altLang="en-US" dirty="0"/>
              <a:t>       </a:t>
            </a:r>
            <a:r>
              <a:rPr lang="en-US" altLang="en-US" sz="3600" dirty="0"/>
              <a:t>Covenant Discipleship Groups in Church and Community</a:t>
            </a:r>
          </a:p>
          <a:p>
            <a:pPr marL="0" indent="0" algn="ctr" eaLnBrk="1" hangingPunct="1">
              <a:buFont typeface="Arial" panose="020B0604020202020204" pitchFamily="34" charset="0"/>
              <a:buNone/>
            </a:pPr>
            <a:endParaRPr lang="en-US" altLang="en-US" sz="3600" dirty="0"/>
          </a:p>
          <a:p>
            <a:pPr marL="0" indent="0" algn="ctr">
              <a:buNone/>
            </a:pPr>
            <a:r>
              <a:rPr lang="en-US" sz="5400" b="1" i="1" dirty="0"/>
              <a:t>ACCOUNTABILITY</a:t>
            </a:r>
            <a:r>
              <a:rPr lang="en-US" altLang="en-US" sz="5400" b="1" i="1" dirty="0"/>
              <a:t> </a:t>
            </a:r>
          </a:p>
        </p:txBody>
      </p:sp>
    </p:spTree>
    <p:extLst>
      <p:ext uri="{BB962C8B-B14F-4D97-AF65-F5344CB8AC3E}">
        <p14:creationId xmlns:p14="http://schemas.microsoft.com/office/powerpoint/2010/main" val="256944940"/>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How to Be </a:t>
            </a:r>
            <a:r>
              <a:rPr lang="en-US" altLang="en-US" b="1" i="1" dirty="0"/>
              <a:t>PRACTICALLY</a:t>
            </a:r>
            <a:r>
              <a:rPr lang="en-US" altLang="en-US" dirty="0"/>
              <a:t> Christian</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eaLnBrk="1" hangingPunct="1">
              <a:buFont typeface="Arial" panose="020B0604020202020204" pitchFamily="34" charset="0"/>
              <a:buNone/>
            </a:pPr>
            <a:r>
              <a:rPr lang="en-US" altLang="en-US" sz="2400" dirty="0"/>
              <a:t>Covenant Discipleship Groups (Results)</a:t>
            </a:r>
          </a:p>
          <a:p>
            <a:r>
              <a:rPr lang="en-US" sz="2400" dirty="0"/>
              <a:t>1.  You will become more aware of God’s grace in your life.  </a:t>
            </a:r>
          </a:p>
          <a:p>
            <a:r>
              <a:rPr lang="en-US" sz="2400" dirty="0"/>
              <a:t>2.  You will find new ways of serving God and your neighbor in the world.</a:t>
            </a:r>
          </a:p>
          <a:p>
            <a:r>
              <a:rPr lang="en-US" sz="2400" dirty="0"/>
              <a:t>3.  You will find your understanding of God’s will in your life greatly enhanced.   </a:t>
            </a:r>
          </a:p>
          <a:p>
            <a:pPr marL="0" indent="0" eaLnBrk="1" hangingPunct="1">
              <a:buFont typeface="Arial" panose="020B0604020202020204" pitchFamily="34" charset="0"/>
              <a:buNone/>
            </a:pPr>
            <a:endParaRPr lang="en-US" altLang="en-US" dirty="0"/>
          </a:p>
          <a:p>
            <a:pPr marL="0" indent="0" eaLnBrk="1" hangingPunct="1">
              <a:buFont typeface="Arial" panose="020B0604020202020204" pitchFamily="34" charset="0"/>
              <a:buNone/>
            </a:pPr>
            <a:endParaRPr lang="en-US" altLang="en-US" dirty="0"/>
          </a:p>
        </p:txBody>
      </p:sp>
    </p:spTree>
    <p:extLst>
      <p:ext uri="{BB962C8B-B14F-4D97-AF65-F5344CB8AC3E}">
        <p14:creationId xmlns:p14="http://schemas.microsoft.com/office/powerpoint/2010/main" val="338859368"/>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How to Be </a:t>
            </a:r>
            <a:r>
              <a:rPr lang="en-US" altLang="en-US" b="1" i="1" dirty="0"/>
              <a:t>PRACTICALLY</a:t>
            </a:r>
            <a:r>
              <a:rPr lang="en-US" altLang="en-US" dirty="0"/>
              <a:t> Christian</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normAutofit/>
          </a:bodyPr>
          <a:lstStyle/>
          <a:p>
            <a:pPr marL="0" indent="0" eaLnBrk="1" hangingPunct="1">
              <a:buFont typeface="Arial" panose="020B0604020202020204" pitchFamily="34" charset="0"/>
              <a:buNone/>
            </a:pPr>
            <a:r>
              <a:rPr lang="en-US" altLang="en-US" sz="2400" b="1" dirty="0"/>
              <a:t>Covenant Discipleship Groups:  FAQs</a:t>
            </a:r>
          </a:p>
          <a:p>
            <a:pPr lvl="0"/>
            <a:r>
              <a:rPr lang="en-US" sz="2400" dirty="0"/>
              <a:t>Q:  How large or small?  </a:t>
            </a:r>
          </a:p>
          <a:p>
            <a:pPr marL="0" indent="0">
              <a:buNone/>
            </a:pPr>
            <a:r>
              <a:rPr lang="en-US" sz="2400" dirty="0"/>
              <a:t>	Answer:  2 – 7.  Why?  To get through in an hour.</a:t>
            </a:r>
          </a:p>
          <a:p>
            <a:pPr lvl="0"/>
            <a:r>
              <a:rPr lang="en-US" sz="2400" dirty="0"/>
              <a:t>Q:  What is the average or optimum size of a group?  </a:t>
            </a:r>
          </a:p>
          <a:p>
            <a:pPr marL="0" indent="0">
              <a:buNone/>
            </a:pPr>
            <a:r>
              <a:rPr lang="en-US" sz="2400" dirty="0"/>
              <a:t>	Answer:  5 – 6.  Why?  Room to grow.  Good dynamic 								even if someone is missing.</a:t>
            </a:r>
          </a:p>
          <a:p>
            <a:pPr marL="0" indent="0">
              <a:buNone/>
            </a:pPr>
            <a:r>
              <a:rPr lang="en-US" dirty="0"/>
              <a:t>.</a:t>
            </a:r>
          </a:p>
          <a:p>
            <a:pPr marL="0" indent="0" eaLnBrk="1" hangingPunct="1">
              <a:buFont typeface="Arial" panose="020B0604020202020204" pitchFamily="34" charset="0"/>
              <a:buNone/>
            </a:pPr>
            <a:endParaRPr lang="en-US" altLang="en-US" dirty="0"/>
          </a:p>
        </p:txBody>
      </p:sp>
    </p:spTree>
    <p:extLst>
      <p:ext uri="{BB962C8B-B14F-4D97-AF65-F5344CB8AC3E}">
        <p14:creationId xmlns:p14="http://schemas.microsoft.com/office/powerpoint/2010/main" val="3826821413"/>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How to Be </a:t>
            </a:r>
            <a:r>
              <a:rPr lang="en-US" altLang="en-US" b="1" i="1" dirty="0"/>
              <a:t>PRACTICALLY</a:t>
            </a:r>
            <a:r>
              <a:rPr lang="en-US" altLang="en-US" dirty="0"/>
              <a:t> Christian</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eaLnBrk="1" hangingPunct="1">
              <a:buFont typeface="Arial" panose="020B0604020202020204" pitchFamily="34" charset="0"/>
              <a:buNone/>
            </a:pPr>
            <a:r>
              <a:rPr lang="en-US" altLang="en-US" sz="2400" b="1" dirty="0"/>
              <a:t>Covenant Discipleship Groups FAQs:</a:t>
            </a:r>
          </a:p>
          <a:p>
            <a:pPr lvl="0"/>
            <a:r>
              <a:rPr lang="en-US" sz="2400" dirty="0"/>
              <a:t>Q:  What is the task?  </a:t>
            </a:r>
          </a:p>
          <a:p>
            <a:pPr marL="0" indent="0">
              <a:buNone/>
            </a:pPr>
            <a:r>
              <a:rPr lang="en-US" sz="2400" dirty="0"/>
              <a:t>	Answer:  To watch over each other in love.  </a:t>
            </a:r>
          </a:p>
          <a:p>
            <a:pPr lvl="0"/>
            <a:r>
              <a:rPr lang="en-US" sz="2400" dirty="0"/>
              <a:t>Q:  Toward what end or goal?  </a:t>
            </a:r>
          </a:p>
          <a:p>
            <a:pPr marL="0" indent="0">
              <a:buNone/>
            </a:pPr>
            <a:r>
              <a:rPr lang="en-US" sz="2400" dirty="0"/>
              <a:t>	Answer:  To develop consistency and maturity in our    	walk with Christ.  To become more like Jesus.</a:t>
            </a:r>
          </a:p>
          <a:p>
            <a:pPr marL="0" indent="0">
              <a:buNone/>
            </a:pPr>
            <a:endParaRPr lang="en-US" dirty="0"/>
          </a:p>
          <a:p>
            <a:pPr marL="0" indent="0" eaLnBrk="1" hangingPunct="1">
              <a:buFont typeface="Arial" panose="020B0604020202020204" pitchFamily="34" charset="0"/>
              <a:buNone/>
            </a:pPr>
            <a:endParaRPr lang="en-US" altLang="en-US" dirty="0"/>
          </a:p>
        </p:txBody>
      </p:sp>
    </p:spTree>
    <p:extLst>
      <p:ext uri="{BB962C8B-B14F-4D97-AF65-F5344CB8AC3E}">
        <p14:creationId xmlns:p14="http://schemas.microsoft.com/office/powerpoint/2010/main" val="3185599839"/>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How to Be </a:t>
            </a:r>
            <a:r>
              <a:rPr lang="en-US" altLang="en-US" b="1" i="1" dirty="0"/>
              <a:t>PRACTICALLY</a:t>
            </a:r>
            <a:r>
              <a:rPr lang="en-US" altLang="en-US" dirty="0"/>
              <a:t> Christian</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eaLnBrk="1" hangingPunct="1">
              <a:buFont typeface="Arial" panose="020B0604020202020204" pitchFamily="34" charset="0"/>
              <a:buNone/>
            </a:pPr>
            <a:r>
              <a:rPr lang="en-US" altLang="en-US" sz="2400" b="1" dirty="0"/>
              <a:t>Covenant Discipleship Groups FAQs:</a:t>
            </a:r>
          </a:p>
          <a:p>
            <a:pPr marL="0" indent="0">
              <a:buNone/>
            </a:pPr>
            <a:endParaRPr lang="en-US" sz="2400" dirty="0"/>
          </a:p>
          <a:p>
            <a:pPr lvl="0"/>
            <a:r>
              <a:rPr lang="en-US" sz="2400" dirty="0"/>
              <a:t>Q:  What is the top priority for members of CDGs?  </a:t>
            </a:r>
          </a:p>
          <a:p>
            <a:pPr marL="0" indent="0">
              <a:buNone/>
            </a:pPr>
            <a:r>
              <a:rPr lang="en-US" sz="2400" dirty="0"/>
              <a:t>	Answer:  </a:t>
            </a:r>
            <a:r>
              <a:rPr lang="en-US" sz="3600" b="1" i="1" dirty="0"/>
              <a:t>BE THERE!  </a:t>
            </a:r>
          </a:p>
          <a:p>
            <a:pPr marL="0" indent="0" eaLnBrk="1" hangingPunct="1">
              <a:buFont typeface="Arial" panose="020B0604020202020204" pitchFamily="34" charset="0"/>
              <a:buNone/>
            </a:pPr>
            <a:endParaRPr lang="en-US" altLang="en-US" dirty="0"/>
          </a:p>
        </p:txBody>
      </p:sp>
    </p:spTree>
    <p:extLst>
      <p:ext uri="{BB962C8B-B14F-4D97-AF65-F5344CB8AC3E}">
        <p14:creationId xmlns:p14="http://schemas.microsoft.com/office/powerpoint/2010/main" val="4037557226"/>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How to Be </a:t>
            </a:r>
            <a:r>
              <a:rPr lang="en-US" altLang="en-US" b="1" i="1" dirty="0"/>
              <a:t>PRACTICALLY</a:t>
            </a:r>
            <a:r>
              <a:rPr lang="en-US" altLang="en-US" dirty="0"/>
              <a:t> Christian</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algn="ctr" eaLnBrk="1" hangingPunct="1">
              <a:buFont typeface="Arial" panose="020B0604020202020204" pitchFamily="34" charset="0"/>
              <a:buNone/>
            </a:pPr>
            <a:r>
              <a:rPr lang="en-US" altLang="en-US" sz="3600" dirty="0"/>
              <a:t>Covenant Discipleship Groups in Church and Community:</a:t>
            </a:r>
          </a:p>
          <a:p>
            <a:pPr marL="0" indent="0" algn="ctr">
              <a:buNone/>
            </a:pPr>
            <a:r>
              <a:rPr lang="en-US" sz="6000" b="1" u="sng" dirty="0">
                <a:latin typeface="Algerian" panose="04020705040A02060702" pitchFamily="82" charset="0"/>
              </a:rPr>
              <a:t>The Covenant</a:t>
            </a:r>
            <a:endParaRPr lang="en-US" sz="6000" dirty="0">
              <a:latin typeface="Algerian" panose="04020705040A02060702" pitchFamily="82" charset="0"/>
            </a:endParaRPr>
          </a:p>
          <a:p>
            <a:pPr marL="0" indent="0" eaLnBrk="1" hangingPunct="1">
              <a:buFont typeface="Arial" panose="020B0604020202020204" pitchFamily="34" charset="0"/>
              <a:buNone/>
            </a:pPr>
            <a:r>
              <a:rPr lang="en-US" altLang="en-US" dirty="0"/>
              <a:t> </a:t>
            </a:r>
          </a:p>
          <a:p>
            <a:pPr marL="0" indent="0" eaLnBrk="1" hangingPunct="1">
              <a:buFont typeface="Arial" panose="020B0604020202020204" pitchFamily="34" charset="0"/>
              <a:buNone/>
            </a:pPr>
            <a:endParaRPr lang="en-US" altLang="en-US" dirty="0"/>
          </a:p>
        </p:txBody>
      </p:sp>
    </p:spTree>
    <p:extLst>
      <p:ext uri="{BB962C8B-B14F-4D97-AF65-F5344CB8AC3E}">
        <p14:creationId xmlns:p14="http://schemas.microsoft.com/office/powerpoint/2010/main" val="1188966152"/>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How to Be </a:t>
            </a:r>
            <a:r>
              <a:rPr lang="en-US" altLang="en-US" b="1" i="1" dirty="0"/>
              <a:t>PRACTICALLY</a:t>
            </a:r>
            <a:r>
              <a:rPr lang="en-US" altLang="en-US" dirty="0"/>
              <a:t> Christian</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eaLnBrk="1" hangingPunct="1">
              <a:buFont typeface="Arial" panose="020B0604020202020204" pitchFamily="34" charset="0"/>
              <a:buNone/>
            </a:pPr>
            <a:r>
              <a:rPr lang="en-US" altLang="en-US" dirty="0"/>
              <a:t>       </a:t>
            </a:r>
          </a:p>
          <a:p>
            <a:pPr marL="0" indent="0" eaLnBrk="1" hangingPunct="1">
              <a:buFont typeface="Arial" panose="020B0604020202020204" pitchFamily="34" charset="0"/>
              <a:buNone/>
            </a:pPr>
            <a:r>
              <a:rPr lang="en-US" altLang="en-US" sz="3600" b="1" dirty="0"/>
              <a:t>The Covenant—3 parts:</a:t>
            </a:r>
          </a:p>
          <a:p>
            <a:pPr lvl="0"/>
            <a:r>
              <a:rPr lang="en-US" sz="3600" dirty="0"/>
              <a:t>Preamble </a:t>
            </a:r>
          </a:p>
          <a:p>
            <a:pPr lvl="0"/>
            <a:r>
              <a:rPr lang="en-US" sz="3600" dirty="0"/>
              <a:t>Clauses </a:t>
            </a:r>
          </a:p>
          <a:p>
            <a:pPr lvl="0"/>
            <a:r>
              <a:rPr lang="en-US" sz="3600" dirty="0"/>
              <a:t>Conclusion  </a:t>
            </a:r>
          </a:p>
          <a:p>
            <a:pPr marL="0" indent="0" eaLnBrk="1" hangingPunct="1">
              <a:buFont typeface="Arial" panose="020B0604020202020204" pitchFamily="34" charset="0"/>
              <a:buNone/>
            </a:pPr>
            <a:endParaRPr lang="en-US" altLang="en-US" dirty="0"/>
          </a:p>
        </p:txBody>
      </p:sp>
    </p:spTree>
    <p:extLst>
      <p:ext uri="{BB962C8B-B14F-4D97-AF65-F5344CB8AC3E}">
        <p14:creationId xmlns:p14="http://schemas.microsoft.com/office/powerpoint/2010/main" val="1424666875"/>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How to Be </a:t>
            </a:r>
            <a:r>
              <a:rPr lang="en-US" altLang="en-US" b="1" i="1" dirty="0"/>
              <a:t>PRACTICALLY</a:t>
            </a:r>
            <a:r>
              <a:rPr lang="en-US" altLang="en-US" dirty="0"/>
              <a:t> Christian</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a:xfrm>
            <a:off x="1154954" y="2228044"/>
            <a:ext cx="8761413" cy="3791755"/>
          </a:xfrm>
        </p:spPr>
        <p:txBody>
          <a:bodyPr>
            <a:normAutofit/>
          </a:bodyPr>
          <a:lstStyle/>
          <a:p>
            <a:pPr marL="0" indent="0" eaLnBrk="1" hangingPunct="1">
              <a:buFont typeface="Arial" panose="020B0604020202020204" pitchFamily="34" charset="0"/>
              <a:buNone/>
            </a:pPr>
            <a:r>
              <a:rPr lang="en-US" sz="2400" b="1" u="sng" dirty="0"/>
              <a:t>An Example of a Covenant of Discipleship</a:t>
            </a:r>
            <a:endParaRPr lang="en-US" sz="2400" u="sng" dirty="0"/>
          </a:p>
          <a:p>
            <a:pPr marL="0" indent="0">
              <a:buNone/>
            </a:pPr>
            <a:r>
              <a:rPr lang="en-US" sz="2400" b="1" dirty="0"/>
              <a:t>Preamble</a:t>
            </a:r>
            <a:endParaRPr lang="en-US" sz="2400" dirty="0"/>
          </a:p>
          <a:p>
            <a:r>
              <a:rPr lang="en-US" sz="2400" dirty="0"/>
              <a:t>Knowing that Jesus Christ died that I might have eternal life, I herewith pledge myself to be his disciple, witnessing to his saving grace, and seeking to follow his teachings under the guidance of the Holy Spirit. I faithfully pledge my time, my skills, my resources, and my strength, to search out God’s will for me, and to obey.</a:t>
            </a:r>
          </a:p>
          <a:p>
            <a:pPr marL="0" indent="0" eaLnBrk="1" hangingPunct="1">
              <a:buFont typeface="Arial" panose="020B0604020202020204" pitchFamily="34" charset="0"/>
              <a:buNone/>
            </a:pPr>
            <a:endParaRPr lang="en-US" altLang="en-US" dirty="0"/>
          </a:p>
        </p:txBody>
      </p:sp>
    </p:spTree>
    <p:extLst>
      <p:ext uri="{BB962C8B-B14F-4D97-AF65-F5344CB8AC3E}">
        <p14:creationId xmlns:p14="http://schemas.microsoft.com/office/powerpoint/2010/main" val="365456114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Practice, Practice, Practice!</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eaLnBrk="1" hangingPunct="1">
              <a:buFont typeface="Arial" panose="020B0604020202020204" pitchFamily="34" charset="0"/>
              <a:buNone/>
            </a:pPr>
            <a:r>
              <a:rPr lang="en-US" altLang="en-US" dirty="0"/>
              <a:t>       </a:t>
            </a:r>
          </a:p>
        </p:txBody>
      </p:sp>
      <p:pic>
        <p:nvPicPr>
          <p:cNvPr id="3" name="Picture 2">
            <a:extLst>
              <a:ext uri="{FF2B5EF4-FFF2-40B4-BE49-F238E27FC236}">
                <a16:creationId xmlns:a16="http://schemas.microsoft.com/office/drawing/2014/main" id="{8FBBFBEE-8C7B-401B-AC42-B2AC92564D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04998"/>
            <a:ext cx="3593205" cy="3787457"/>
          </a:xfrm>
          <a:prstGeom prst="rect">
            <a:avLst/>
          </a:prstGeom>
        </p:spPr>
      </p:pic>
      <p:pic>
        <p:nvPicPr>
          <p:cNvPr id="6" name="Picture 5" descr="A close up of a logo&#10;&#10;Description generated with very high confidence">
            <a:extLst>
              <a:ext uri="{FF2B5EF4-FFF2-40B4-BE49-F238E27FC236}">
                <a16:creationId xmlns:a16="http://schemas.microsoft.com/office/drawing/2014/main" id="{C0218820-1902-41CE-9A9F-02F6FD3CA2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83358" y="1676399"/>
            <a:ext cx="3174240" cy="4114799"/>
          </a:xfrm>
          <a:prstGeom prst="rect">
            <a:avLst/>
          </a:prstGeom>
        </p:spPr>
      </p:pic>
      <p:pic>
        <p:nvPicPr>
          <p:cNvPr id="9" name="Picture 8">
            <a:extLst>
              <a:ext uri="{FF2B5EF4-FFF2-40B4-BE49-F238E27FC236}">
                <a16:creationId xmlns:a16="http://schemas.microsoft.com/office/drawing/2014/main" id="{A00471B2-997D-4AE9-BB8E-0293F497C2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47020" y="1275013"/>
            <a:ext cx="3812146" cy="4702718"/>
          </a:xfrm>
          <a:prstGeom prst="rect">
            <a:avLst/>
          </a:prstGeom>
        </p:spPr>
      </p:pic>
    </p:spTree>
    <p:extLst>
      <p:ext uri="{BB962C8B-B14F-4D97-AF65-F5344CB8AC3E}">
        <p14:creationId xmlns:p14="http://schemas.microsoft.com/office/powerpoint/2010/main" val="2028963692"/>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How to Be </a:t>
            </a:r>
            <a:r>
              <a:rPr lang="en-US" altLang="en-US" b="1" i="1" dirty="0"/>
              <a:t>PRACTICALLY</a:t>
            </a:r>
            <a:r>
              <a:rPr lang="en-US" altLang="en-US" dirty="0"/>
              <a:t> Christian</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eaLnBrk="1" hangingPunct="1">
              <a:buFont typeface="Arial" panose="020B0604020202020204" pitchFamily="34" charset="0"/>
              <a:buNone/>
            </a:pPr>
            <a:r>
              <a:rPr lang="en-US" sz="2800" b="1" dirty="0"/>
              <a:t>Clauses:</a:t>
            </a:r>
            <a:endParaRPr lang="en-US" sz="2800" dirty="0"/>
          </a:p>
          <a:p>
            <a:pPr marL="0" indent="0">
              <a:buNone/>
            </a:pPr>
            <a:r>
              <a:rPr lang="en-US" sz="2800" b="1" dirty="0"/>
              <a:t>Acts of Compassion</a:t>
            </a:r>
            <a:endParaRPr lang="en-US" sz="2800" dirty="0"/>
          </a:p>
          <a:p>
            <a:r>
              <a:rPr lang="en-US" sz="2800" dirty="0"/>
              <a:t>I will spend four hours each month helping the poor people in my community.</a:t>
            </a:r>
          </a:p>
          <a:p>
            <a:r>
              <a:rPr lang="en-US" sz="2800" dirty="0"/>
              <a:t>I will obey the promptings of the Holy Spirit to serve God and my neighbor.</a:t>
            </a:r>
          </a:p>
          <a:p>
            <a:pPr marL="0" indent="0" eaLnBrk="1" hangingPunct="1">
              <a:buFont typeface="Arial" panose="020B0604020202020204" pitchFamily="34" charset="0"/>
              <a:buNone/>
            </a:pPr>
            <a:endParaRPr lang="en-US" altLang="en-US" sz="2800" dirty="0"/>
          </a:p>
          <a:p>
            <a:pPr marL="0" indent="0" eaLnBrk="1" hangingPunct="1">
              <a:buFont typeface="Arial" panose="020B0604020202020204" pitchFamily="34" charset="0"/>
              <a:buNone/>
            </a:pPr>
            <a:endParaRPr lang="en-US" altLang="en-US" dirty="0"/>
          </a:p>
        </p:txBody>
      </p:sp>
    </p:spTree>
    <p:extLst>
      <p:ext uri="{BB962C8B-B14F-4D97-AF65-F5344CB8AC3E}">
        <p14:creationId xmlns:p14="http://schemas.microsoft.com/office/powerpoint/2010/main" val="1558564064"/>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How to Be </a:t>
            </a:r>
            <a:r>
              <a:rPr lang="en-US" altLang="en-US" b="1" i="1" dirty="0"/>
              <a:t>PRACTICALLY</a:t>
            </a:r>
            <a:r>
              <a:rPr lang="en-US" altLang="en-US" dirty="0"/>
              <a:t> Christian</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eaLnBrk="1" hangingPunct="1">
              <a:buFont typeface="Arial" panose="020B0604020202020204" pitchFamily="34" charset="0"/>
              <a:buNone/>
            </a:pPr>
            <a:r>
              <a:rPr lang="en-US" sz="2800" b="1" dirty="0"/>
              <a:t>Acts of Justice</a:t>
            </a:r>
            <a:endParaRPr lang="en-US" sz="2800" dirty="0"/>
          </a:p>
          <a:p>
            <a:r>
              <a:rPr lang="en-US" sz="2800" dirty="0"/>
              <a:t>When I am aware of injustice to others, I will not remain silent.</a:t>
            </a:r>
          </a:p>
          <a:p>
            <a:r>
              <a:rPr lang="en-US" sz="2800" dirty="0"/>
              <a:t>I will heed the warnings of the Holy Spirit not to sin against God and my neighbor.</a:t>
            </a:r>
          </a:p>
          <a:p>
            <a:pPr marL="0" indent="0" eaLnBrk="1" hangingPunct="1">
              <a:buFont typeface="Arial" panose="020B0604020202020204" pitchFamily="34" charset="0"/>
              <a:buNone/>
            </a:pPr>
            <a:endParaRPr lang="en-US" altLang="en-US" dirty="0"/>
          </a:p>
          <a:p>
            <a:pPr marL="0" indent="0" eaLnBrk="1" hangingPunct="1">
              <a:buFont typeface="Arial" panose="020B0604020202020204" pitchFamily="34" charset="0"/>
              <a:buNone/>
            </a:pPr>
            <a:endParaRPr lang="en-US" altLang="en-US" dirty="0"/>
          </a:p>
        </p:txBody>
      </p:sp>
    </p:spTree>
    <p:extLst>
      <p:ext uri="{BB962C8B-B14F-4D97-AF65-F5344CB8AC3E}">
        <p14:creationId xmlns:p14="http://schemas.microsoft.com/office/powerpoint/2010/main" val="2763604388"/>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How to Be </a:t>
            </a:r>
            <a:r>
              <a:rPr lang="en-US" altLang="en-US" b="1" i="1" dirty="0"/>
              <a:t>PRACTICALLY</a:t>
            </a:r>
            <a:r>
              <a:rPr lang="en-US" altLang="en-US" dirty="0"/>
              <a:t> Christian</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eaLnBrk="1" hangingPunct="1">
              <a:buFont typeface="Arial" panose="020B0604020202020204" pitchFamily="34" charset="0"/>
              <a:buNone/>
            </a:pPr>
            <a:r>
              <a:rPr lang="en-US" altLang="en-US" sz="2800" b="1" dirty="0"/>
              <a:t>A</a:t>
            </a:r>
            <a:r>
              <a:rPr lang="en-US" sz="2800" b="1" dirty="0"/>
              <a:t>cts of Worship</a:t>
            </a:r>
          </a:p>
          <a:p>
            <a:r>
              <a:rPr lang="en-US" sz="2800" dirty="0"/>
              <a:t>I will worship each Sunday, unless prevented.</a:t>
            </a:r>
          </a:p>
          <a:p>
            <a:r>
              <a:rPr lang="en-US" sz="2800" dirty="0"/>
              <a:t>I will receive the Sacrament of Holy Communion each week.</a:t>
            </a:r>
          </a:p>
          <a:p>
            <a:pPr marL="0" indent="0" eaLnBrk="1" hangingPunct="1">
              <a:buFont typeface="Arial" panose="020B0604020202020204" pitchFamily="34" charset="0"/>
              <a:buNone/>
            </a:pPr>
            <a:r>
              <a:rPr lang="en-US" altLang="en-US" dirty="0"/>
              <a:t> </a:t>
            </a:r>
          </a:p>
        </p:txBody>
      </p:sp>
    </p:spTree>
    <p:extLst>
      <p:ext uri="{BB962C8B-B14F-4D97-AF65-F5344CB8AC3E}">
        <p14:creationId xmlns:p14="http://schemas.microsoft.com/office/powerpoint/2010/main" val="1145837532"/>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How to Be </a:t>
            </a:r>
            <a:r>
              <a:rPr lang="en-US" altLang="en-US" b="1" i="1" dirty="0"/>
              <a:t>PRACTICALLY</a:t>
            </a:r>
            <a:r>
              <a:rPr lang="en-US" altLang="en-US" dirty="0"/>
              <a:t> Christian</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eaLnBrk="1" hangingPunct="1">
              <a:buFont typeface="Arial" panose="020B0604020202020204" pitchFamily="34" charset="0"/>
              <a:buNone/>
            </a:pPr>
            <a:r>
              <a:rPr lang="en-US" sz="2800" b="1" dirty="0"/>
              <a:t>Acts of Devotion:</a:t>
            </a:r>
          </a:p>
          <a:p>
            <a:r>
              <a:rPr lang="en-US" sz="2800" dirty="0"/>
              <a:t>I will read and study the scriptures each day. </a:t>
            </a:r>
          </a:p>
          <a:p>
            <a:r>
              <a:rPr lang="en-US" sz="2800" dirty="0"/>
              <a:t>I will spend 30 minutes/day devoting myself to God through prayer, personal study and other devotional acts.</a:t>
            </a:r>
          </a:p>
          <a:p>
            <a:pPr marL="0" indent="0" eaLnBrk="1" hangingPunct="1">
              <a:buFont typeface="Arial" panose="020B0604020202020204" pitchFamily="34" charset="0"/>
              <a:buNone/>
            </a:pPr>
            <a:r>
              <a:rPr lang="en-US" altLang="en-US" dirty="0"/>
              <a:t> </a:t>
            </a:r>
          </a:p>
          <a:p>
            <a:pPr marL="0" indent="0" eaLnBrk="1" hangingPunct="1">
              <a:buFont typeface="Arial" panose="020B0604020202020204" pitchFamily="34" charset="0"/>
              <a:buNone/>
            </a:pPr>
            <a:endParaRPr lang="en-US" altLang="en-US" dirty="0"/>
          </a:p>
        </p:txBody>
      </p:sp>
    </p:spTree>
    <p:extLst>
      <p:ext uri="{BB962C8B-B14F-4D97-AF65-F5344CB8AC3E}">
        <p14:creationId xmlns:p14="http://schemas.microsoft.com/office/powerpoint/2010/main" val="1974058898"/>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How to Be </a:t>
            </a:r>
            <a:r>
              <a:rPr lang="en-US" altLang="en-US" b="1" i="1" dirty="0"/>
              <a:t>PRACTICALLY</a:t>
            </a:r>
            <a:r>
              <a:rPr lang="en-US" altLang="en-US" dirty="0"/>
              <a:t> Christian</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eaLnBrk="1" hangingPunct="1">
              <a:buFont typeface="Arial" panose="020B0604020202020204" pitchFamily="34" charset="0"/>
              <a:buNone/>
            </a:pPr>
            <a:r>
              <a:rPr lang="en-US" sz="2400" b="1" dirty="0"/>
              <a:t>Conclusion</a:t>
            </a:r>
            <a:endParaRPr lang="en-US" sz="2400" dirty="0"/>
          </a:p>
          <a:p>
            <a:r>
              <a:rPr lang="en-US" sz="2400" dirty="0"/>
              <a:t>I hereby make my commitment, trusting in the grace of God to give me the will and the strength to keep this covenant.</a:t>
            </a:r>
          </a:p>
          <a:p>
            <a:pPr marL="0" indent="0">
              <a:buNone/>
            </a:pPr>
            <a:r>
              <a:rPr lang="en-US" sz="2400" dirty="0"/>
              <a:t>Date:___________________</a:t>
            </a:r>
          </a:p>
          <a:p>
            <a:pPr marL="0" indent="0">
              <a:buNone/>
            </a:pPr>
            <a:r>
              <a:rPr lang="en-US" sz="2400" dirty="0"/>
              <a:t>Signed:______________________________________</a:t>
            </a:r>
          </a:p>
          <a:p>
            <a:pPr marL="0" indent="0" eaLnBrk="1" hangingPunct="1">
              <a:buFont typeface="Arial" panose="020B0604020202020204" pitchFamily="34" charset="0"/>
              <a:buNone/>
            </a:pPr>
            <a:r>
              <a:rPr lang="en-US" altLang="en-US" dirty="0"/>
              <a:t> </a:t>
            </a:r>
          </a:p>
          <a:p>
            <a:pPr marL="0" indent="0" eaLnBrk="1" hangingPunct="1">
              <a:buFont typeface="Arial" panose="020B0604020202020204" pitchFamily="34" charset="0"/>
              <a:buNone/>
            </a:pPr>
            <a:endParaRPr lang="en-US" altLang="en-US" dirty="0"/>
          </a:p>
        </p:txBody>
      </p:sp>
    </p:spTree>
    <p:extLst>
      <p:ext uri="{BB962C8B-B14F-4D97-AF65-F5344CB8AC3E}">
        <p14:creationId xmlns:p14="http://schemas.microsoft.com/office/powerpoint/2010/main" val="1192400118"/>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How to Be </a:t>
            </a:r>
            <a:r>
              <a:rPr lang="en-US" altLang="en-US" b="1" i="1" dirty="0"/>
              <a:t>PRACTICALLY</a:t>
            </a:r>
            <a:r>
              <a:rPr lang="en-US" altLang="en-US" dirty="0"/>
              <a:t> Christian</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normAutofit fontScale="85000" lnSpcReduction="20000"/>
          </a:bodyPr>
          <a:lstStyle/>
          <a:p>
            <a:pPr marL="0" indent="0" eaLnBrk="1" hangingPunct="1">
              <a:buFont typeface="Arial" panose="020B0604020202020204" pitchFamily="34" charset="0"/>
              <a:buNone/>
            </a:pPr>
            <a:r>
              <a:rPr lang="en-US" altLang="en-US" sz="2800" b="1" dirty="0"/>
              <a:t>Add an Element of Accountability to Already Existing Church Groups</a:t>
            </a:r>
          </a:p>
          <a:p>
            <a:pPr marL="0" indent="0" eaLnBrk="1" hangingPunct="1">
              <a:buFont typeface="Arial" panose="020B0604020202020204" pitchFamily="34" charset="0"/>
              <a:buNone/>
            </a:pPr>
            <a:endParaRPr lang="en-US" altLang="en-US" sz="2800" b="1" dirty="0"/>
          </a:p>
          <a:p>
            <a:pPr lvl="0"/>
            <a:r>
              <a:rPr lang="en-US" sz="2800" dirty="0"/>
              <a:t>Are you attending worship regularly?</a:t>
            </a:r>
          </a:p>
          <a:p>
            <a:pPr lvl="0"/>
            <a:r>
              <a:rPr lang="en-US" sz="2800" dirty="0"/>
              <a:t>Are you reading your Bible devotedly?</a:t>
            </a:r>
          </a:p>
          <a:p>
            <a:pPr lvl="0"/>
            <a:r>
              <a:rPr lang="en-US" sz="2800" dirty="0"/>
              <a:t>Are you praying daily?</a:t>
            </a:r>
          </a:p>
          <a:p>
            <a:pPr lvl="0"/>
            <a:r>
              <a:rPr lang="en-US" sz="2800" dirty="0"/>
              <a:t>Are you reproducing the love of Jesus in the world consistently?  </a:t>
            </a:r>
          </a:p>
          <a:p>
            <a:pPr marL="0" indent="0" eaLnBrk="1" hangingPunct="1">
              <a:buFont typeface="Arial" panose="020B0604020202020204" pitchFamily="34" charset="0"/>
              <a:buNone/>
            </a:pPr>
            <a:r>
              <a:rPr lang="en-US" altLang="en-US" dirty="0"/>
              <a:t> </a:t>
            </a:r>
          </a:p>
          <a:p>
            <a:pPr marL="0" indent="0" eaLnBrk="1" hangingPunct="1">
              <a:buFont typeface="Arial" panose="020B0604020202020204" pitchFamily="34" charset="0"/>
              <a:buNone/>
            </a:pPr>
            <a:endParaRPr lang="en-US" altLang="en-US" dirty="0"/>
          </a:p>
        </p:txBody>
      </p:sp>
    </p:spTree>
    <p:extLst>
      <p:ext uri="{BB962C8B-B14F-4D97-AF65-F5344CB8AC3E}">
        <p14:creationId xmlns:p14="http://schemas.microsoft.com/office/powerpoint/2010/main" val="831897410"/>
      </p:ext>
    </p:extLst>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How to Be </a:t>
            </a:r>
            <a:r>
              <a:rPr lang="en-US" altLang="en-US" b="1" i="1" dirty="0"/>
              <a:t>PRACTICALLY</a:t>
            </a:r>
            <a:r>
              <a:rPr lang="en-US" altLang="en-US" dirty="0"/>
              <a:t> Christian</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eaLnBrk="1" hangingPunct="1">
              <a:buFont typeface="Arial" panose="020B0604020202020204" pitchFamily="34" charset="0"/>
              <a:buNone/>
            </a:pPr>
            <a:r>
              <a:rPr lang="en-US" altLang="en-US" b="1" dirty="0"/>
              <a:t> </a:t>
            </a:r>
            <a:r>
              <a:rPr lang="en-US" altLang="en-US" sz="2800" b="1" dirty="0"/>
              <a:t>Covenant Discipleship Groups in the Community</a:t>
            </a:r>
          </a:p>
          <a:p>
            <a:r>
              <a:rPr lang="en-US" sz="2800" dirty="0"/>
              <a:t>Coffee Shop Group</a:t>
            </a:r>
          </a:p>
          <a:p>
            <a:r>
              <a:rPr lang="en-US" sz="2800" dirty="0"/>
              <a:t>After Kiwanis or Rotary Group</a:t>
            </a:r>
          </a:p>
          <a:p>
            <a:r>
              <a:rPr lang="en-US" sz="2800" dirty="0"/>
              <a:t>Online Group around Pinterest or Facebook</a:t>
            </a:r>
          </a:p>
          <a:p>
            <a:endParaRPr lang="en-US" dirty="0"/>
          </a:p>
          <a:p>
            <a:pPr marL="0" indent="0" eaLnBrk="1" hangingPunct="1">
              <a:buFont typeface="Arial" panose="020B0604020202020204" pitchFamily="34" charset="0"/>
              <a:buNone/>
            </a:pPr>
            <a:endParaRPr lang="en-US" altLang="en-US" dirty="0"/>
          </a:p>
          <a:p>
            <a:pPr marL="0" indent="0" eaLnBrk="1" hangingPunct="1">
              <a:buFont typeface="Arial" panose="020B0604020202020204" pitchFamily="34" charset="0"/>
              <a:buNone/>
            </a:pPr>
            <a:endParaRPr lang="en-US" altLang="en-US" dirty="0"/>
          </a:p>
        </p:txBody>
      </p:sp>
    </p:spTree>
    <p:extLst>
      <p:ext uri="{BB962C8B-B14F-4D97-AF65-F5344CB8AC3E}">
        <p14:creationId xmlns:p14="http://schemas.microsoft.com/office/powerpoint/2010/main" val="294221696"/>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How to Be </a:t>
            </a:r>
            <a:r>
              <a:rPr lang="en-US" altLang="en-US" b="1" i="1" dirty="0"/>
              <a:t>PRACTICALLY</a:t>
            </a:r>
            <a:r>
              <a:rPr lang="en-US" altLang="en-US" dirty="0"/>
              <a:t> Christian</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eaLnBrk="1" hangingPunct="1">
              <a:buFont typeface="Arial" panose="020B0604020202020204" pitchFamily="34" charset="0"/>
              <a:buNone/>
            </a:pPr>
            <a:r>
              <a:rPr lang="en-US" altLang="en-US" sz="2800" b="1" dirty="0"/>
              <a:t>Covenant Discipleship Groups in the Community</a:t>
            </a:r>
          </a:p>
          <a:p>
            <a:r>
              <a:rPr lang="en-US" sz="2800" dirty="0"/>
              <a:t>Afterschool Group </a:t>
            </a:r>
          </a:p>
          <a:p>
            <a:r>
              <a:rPr lang="en-US" sz="2800" dirty="0"/>
              <a:t>Local jail or prison</a:t>
            </a:r>
          </a:p>
          <a:p>
            <a:r>
              <a:rPr lang="en-US" sz="2800" dirty="0"/>
              <a:t>Community colleges</a:t>
            </a:r>
          </a:p>
          <a:p>
            <a:pPr marL="0" indent="0" eaLnBrk="1" hangingPunct="1">
              <a:buFont typeface="Arial" panose="020B0604020202020204" pitchFamily="34" charset="0"/>
              <a:buNone/>
            </a:pPr>
            <a:endParaRPr lang="en-US" altLang="en-US" dirty="0"/>
          </a:p>
          <a:p>
            <a:pPr marL="0" indent="0" eaLnBrk="1" hangingPunct="1">
              <a:buFont typeface="Arial" panose="020B0604020202020204" pitchFamily="34" charset="0"/>
              <a:buNone/>
            </a:pPr>
            <a:endParaRPr lang="en-US" altLang="en-US" dirty="0"/>
          </a:p>
        </p:txBody>
      </p:sp>
    </p:spTree>
    <p:extLst>
      <p:ext uri="{BB962C8B-B14F-4D97-AF65-F5344CB8AC3E}">
        <p14:creationId xmlns:p14="http://schemas.microsoft.com/office/powerpoint/2010/main" val="1110383947"/>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How to Be </a:t>
            </a:r>
            <a:r>
              <a:rPr lang="en-US" altLang="en-US" b="1" i="1" dirty="0"/>
              <a:t>PRACTICALLY</a:t>
            </a:r>
            <a:r>
              <a:rPr lang="en-US" altLang="en-US" dirty="0"/>
              <a:t> Christian</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a:buNone/>
            </a:pPr>
            <a:r>
              <a:rPr lang="en-US" sz="2800" dirty="0">
                <a:latin typeface="Aharoni" panose="02010803020104030203" pitchFamily="2" charset="-79"/>
                <a:cs typeface="Aharoni" panose="02010803020104030203" pitchFamily="2" charset="-79"/>
              </a:rPr>
              <a:t>“Many Christians today are ready to make a disciplined commitment to their discipleship.  They reject the option of lukewarm religion, which demands little of the believer and offers all sorts of personal benefits the church was never meant to provide…” </a:t>
            </a:r>
          </a:p>
          <a:p>
            <a:pPr marL="0" indent="0">
              <a:buNone/>
            </a:pPr>
            <a:r>
              <a:rPr lang="en-US" altLang="en-US" sz="2800" dirty="0">
                <a:latin typeface="Aharoni" panose="02010803020104030203" pitchFamily="2" charset="-79"/>
                <a:cs typeface="Aharoni" panose="02010803020104030203" pitchFamily="2" charset="-79"/>
              </a:rPr>
              <a:t>					--David Lowes Watson</a:t>
            </a:r>
          </a:p>
          <a:p>
            <a:pPr marL="0" indent="0" eaLnBrk="1" hangingPunct="1">
              <a:buFont typeface="Arial" panose="020B0604020202020204" pitchFamily="34" charset="0"/>
              <a:buNone/>
            </a:pPr>
            <a:endParaRPr lang="en-US" altLang="en-US" dirty="0"/>
          </a:p>
        </p:txBody>
      </p:sp>
    </p:spTree>
    <p:extLst>
      <p:ext uri="{BB962C8B-B14F-4D97-AF65-F5344CB8AC3E}">
        <p14:creationId xmlns:p14="http://schemas.microsoft.com/office/powerpoint/2010/main" val="1303788377"/>
      </p:ext>
    </p:extLst>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How to Be </a:t>
            </a:r>
            <a:r>
              <a:rPr lang="en-US" altLang="en-US" b="1" i="1" dirty="0"/>
              <a:t>PRACTICALLY</a:t>
            </a:r>
            <a:r>
              <a:rPr lang="en-US" altLang="en-US" dirty="0"/>
              <a:t> Christian</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algn="ctr" eaLnBrk="1" hangingPunct="1">
              <a:buFont typeface="Arial" panose="020B0604020202020204" pitchFamily="34" charset="0"/>
              <a:buNone/>
            </a:pPr>
            <a:r>
              <a:rPr lang="en-US" altLang="en-US" sz="6000" b="1" i="1" dirty="0">
                <a:latin typeface="Algerian" panose="04020705040A02060702" pitchFamily="82" charset="0"/>
              </a:rPr>
              <a:t>I</a:t>
            </a:r>
            <a:r>
              <a:rPr lang="en-US" sz="6000" b="1" i="1" u="sng" dirty="0">
                <a:latin typeface="Algerian" panose="04020705040A02060702" pitchFamily="82" charset="0"/>
              </a:rPr>
              <a:t>ntentional</a:t>
            </a:r>
            <a:r>
              <a:rPr lang="en-US" sz="6000" b="1" i="1" dirty="0">
                <a:latin typeface="Algerian" panose="04020705040A02060702" pitchFamily="82" charset="0"/>
              </a:rPr>
              <a:t> </a:t>
            </a:r>
          </a:p>
          <a:p>
            <a:pPr marL="0" indent="0" algn="ctr" eaLnBrk="1" hangingPunct="1">
              <a:buFont typeface="Arial" panose="020B0604020202020204" pitchFamily="34" charset="0"/>
              <a:buNone/>
            </a:pPr>
            <a:r>
              <a:rPr lang="en-US" sz="6000" dirty="0"/>
              <a:t>Faith Development  </a:t>
            </a:r>
            <a:endParaRPr lang="en-US" altLang="en-US" sz="6000" dirty="0"/>
          </a:p>
          <a:p>
            <a:pPr marL="0" indent="0" eaLnBrk="1" hangingPunct="1">
              <a:buFont typeface="Arial" panose="020B0604020202020204" pitchFamily="34" charset="0"/>
              <a:buNone/>
            </a:pPr>
            <a:endParaRPr lang="en-US" altLang="en-US" dirty="0"/>
          </a:p>
        </p:txBody>
      </p:sp>
    </p:spTree>
    <p:extLst>
      <p:ext uri="{BB962C8B-B14F-4D97-AF65-F5344CB8AC3E}">
        <p14:creationId xmlns:p14="http://schemas.microsoft.com/office/powerpoint/2010/main" val="338050340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eaLnBrk="1" hangingPunct="1">
              <a:buFont typeface="Arial" panose="020B0604020202020204" pitchFamily="34" charset="0"/>
              <a:buNone/>
            </a:pPr>
            <a:r>
              <a:rPr lang="en-US" altLang="en-US" dirty="0"/>
              <a:t>       </a:t>
            </a:r>
          </a:p>
        </p:txBody>
      </p:sp>
      <p:pic>
        <p:nvPicPr>
          <p:cNvPr id="3" name="Picture 2" descr="A picture containing text, book&#10;&#10;Description generated with very high confidence">
            <a:extLst>
              <a:ext uri="{FF2B5EF4-FFF2-40B4-BE49-F238E27FC236}">
                <a16:creationId xmlns:a16="http://schemas.microsoft.com/office/drawing/2014/main" id="{A2F8C71C-C235-455B-A07E-74655183BC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6377" y="274638"/>
            <a:ext cx="7675809" cy="5745157"/>
          </a:xfrm>
          <a:prstGeom prst="rect">
            <a:avLst/>
          </a:prstGeom>
        </p:spPr>
      </p:pic>
    </p:spTree>
    <p:extLst>
      <p:ext uri="{BB962C8B-B14F-4D97-AF65-F5344CB8AC3E}">
        <p14:creationId xmlns:p14="http://schemas.microsoft.com/office/powerpoint/2010/main" val="633363753"/>
      </p:ext>
    </p:extLst>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How to Be </a:t>
            </a:r>
            <a:r>
              <a:rPr lang="en-US" altLang="en-US" b="1" i="1" dirty="0"/>
              <a:t>PRACTICALLY</a:t>
            </a:r>
            <a:r>
              <a:rPr lang="en-US" altLang="en-US" dirty="0"/>
              <a:t> Christian</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normAutofit lnSpcReduction="10000"/>
          </a:bodyPr>
          <a:lstStyle/>
          <a:p>
            <a:pPr marL="0" indent="0" eaLnBrk="1" hangingPunct="1">
              <a:buFont typeface="Arial" panose="020B0604020202020204" pitchFamily="34" charset="0"/>
              <a:buNone/>
            </a:pPr>
            <a:r>
              <a:rPr lang="en-US" altLang="en-US" sz="2800" b="1" dirty="0"/>
              <a:t>First Steps:</a:t>
            </a:r>
          </a:p>
          <a:p>
            <a:pPr lvl="0"/>
            <a:r>
              <a:rPr lang="en-US" sz="2800" dirty="0"/>
              <a:t>Recruit a team to study the book </a:t>
            </a:r>
            <a:r>
              <a:rPr lang="en-US" sz="2800" i="1" dirty="0"/>
              <a:t>Covenant Discipleship </a:t>
            </a:r>
            <a:r>
              <a:rPr lang="en-US" sz="2800" dirty="0"/>
              <a:t>and </a:t>
            </a:r>
            <a:r>
              <a:rPr lang="en-US" sz="2800" i="1" dirty="0"/>
              <a:t>Celebration of </a:t>
            </a:r>
            <a:r>
              <a:rPr lang="en-US" sz="2800" i="1" dirty="0" smtClean="0"/>
              <a:t>Discipine</a:t>
            </a:r>
            <a:r>
              <a:rPr lang="en-US" sz="2800" i="1" dirty="0"/>
              <a:t>.  </a:t>
            </a:r>
          </a:p>
          <a:p>
            <a:pPr lvl="0"/>
            <a:r>
              <a:rPr lang="en-US" sz="2800" dirty="0"/>
              <a:t>Use this group as a pilot CDG and as guides for the formation of new groups.</a:t>
            </a:r>
          </a:p>
          <a:p>
            <a:pPr lvl="0"/>
            <a:r>
              <a:rPr lang="en-US" sz="2800" dirty="0"/>
              <a:t>Invitation Sunday</a:t>
            </a:r>
          </a:p>
          <a:p>
            <a:pPr marL="0" indent="0">
              <a:buNone/>
            </a:pPr>
            <a:r>
              <a:rPr lang="en-US" dirty="0"/>
              <a:t> </a:t>
            </a:r>
          </a:p>
          <a:p>
            <a:pPr marL="0" indent="0" eaLnBrk="1" hangingPunct="1">
              <a:buFont typeface="Arial" panose="020B0604020202020204" pitchFamily="34" charset="0"/>
              <a:buNone/>
            </a:pPr>
            <a:endParaRPr lang="en-US" altLang="en-US" dirty="0"/>
          </a:p>
          <a:p>
            <a:pPr marL="0" indent="0" eaLnBrk="1" hangingPunct="1">
              <a:buFont typeface="Arial" panose="020B0604020202020204" pitchFamily="34" charset="0"/>
              <a:buNone/>
            </a:pPr>
            <a:endParaRPr lang="en-US" altLang="en-US" dirty="0"/>
          </a:p>
        </p:txBody>
      </p:sp>
    </p:spTree>
    <p:extLst>
      <p:ext uri="{BB962C8B-B14F-4D97-AF65-F5344CB8AC3E}">
        <p14:creationId xmlns:p14="http://schemas.microsoft.com/office/powerpoint/2010/main" val="3960701335"/>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How to Be </a:t>
            </a:r>
            <a:r>
              <a:rPr lang="en-US" altLang="en-US" b="1" i="1" dirty="0"/>
              <a:t>PRACTICALLY</a:t>
            </a:r>
            <a:r>
              <a:rPr lang="en-US" altLang="en-US" dirty="0"/>
              <a:t> Christian</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normAutofit/>
          </a:bodyPr>
          <a:lstStyle/>
          <a:p>
            <a:pPr marL="0" indent="0" eaLnBrk="1" hangingPunct="1">
              <a:buFont typeface="Arial" panose="020B0604020202020204" pitchFamily="34" charset="0"/>
              <a:buNone/>
            </a:pPr>
            <a:r>
              <a:rPr lang="en-US" altLang="en-US" sz="2800" b="1" dirty="0"/>
              <a:t>Beginning Steps:</a:t>
            </a:r>
          </a:p>
          <a:p>
            <a:pPr lvl="0"/>
            <a:r>
              <a:rPr lang="en-US" sz="2800" dirty="0"/>
              <a:t>Ask for a commitment.</a:t>
            </a:r>
          </a:p>
          <a:p>
            <a:pPr lvl="0"/>
            <a:r>
              <a:rPr lang="en-US" sz="2800" dirty="0"/>
              <a:t>Divide into groups (based entirely on the time of the week that works best).</a:t>
            </a:r>
          </a:p>
          <a:p>
            <a:pPr marL="0" indent="0">
              <a:buNone/>
            </a:pPr>
            <a:r>
              <a:rPr lang="en-US" dirty="0"/>
              <a:t> </a:t>
            </a:r>
          </a:p>
          <a:p>
            <a:pPr marL="0" indent="0" eaLnBrk="1" hangingPunct="1">
              <a:buFont typeface="Arial" panose="020B0604020202020204" pitchFamily="34" charset="0"/>
              <a:buNone/>
            </a:pPr>
            <a:endParaRPr lang="en-US" altLang="en-US" dirty="0"/>
          </a:p>
          <a:p>
            <a:pPr marL="0" indent="0" eaLnBrk="1" hangingPunct="1">
              <a:buFont typeface="Arial" panose="020B0604020202020204" pitchFamily="34" charset="0"/>
              <a:buNone/>
            </a:pPr>
            <a:endParaRPr lang="en-US" altLang="en-US" dirty="0"/>
          </a:p>
        </p:txBody>
      </p:sp>
    </p:spTree>
    <p:extLst>
      <p:ext uri="{BB962C8B-B14F-4D97-AF65-F5344CB8AC3E}">
        <p14:creationId xmlns:p14="http://schemas.microsoft.com/office/powerpoint/2010/main" val="1604659541"/>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How to Be </a:t>
            </a:r>
            <a:r>
              <a:rPr lang="en-US" altLang="en-US" b="1" i="1" dirty="0"/>
              <a:t>PRACTICALLY</a:t>
            </a:r>
            <a:r>
              <a:rPr lang="en-US" altLang="en-US" dirty="0"/>
              <a:t> Christian</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eaLnBrk="1" hangingPunct="1">
              <a:buFont typeface="Arial" panose="020B0604020202020204" pitchFamily="34" charset="0"/>
              <a:buNone/>
            </a:pPr>
            <a:r>
              <a:rPr lang="en-US" altLang="en-US" dirty="0"/>
              <a:t> </a:t>
            </a:r>
            <a:r>
              <a:rPr lang="en-US" altLang="en-US" sz="2800" b="1" dirty="0"/>
              <a:t>Beginning Steps:</a:t>
            </a:r>
            <a:endParaRPr lang="en-US" sz="2800" b="1" dirty="0"/>
          </a:p>
          <a:p>
            <a:pPr lvl="0"/>
            <a:r>
              <a:rPr lang="en-US" sz="2800" dirty="0"/>
              <a:t>Schedule the inaugural meetings.</a:t>
            </a:r>
          </a:p>
          <a:p>
            <a:pPr lvl="0"/>
            <a:r>
              <a:rPr lang="en-US" sz="2800" dirty="0"/>
              <a:t>Go for it!</a:t>
            </a:r>
          </a:p>
          <a:p>
            <a:pPr marL="0" indent="0">
              <a:buNone/>
            </a:pPr>
            <a:endParaRPr lang="en-US" sz="2800" dirty="0"/>
          </a:p>
          <a:p>
            <a:pPr marL="0" indent="0">
              <a:buNone/>
            </a:pPr>
            <a:r>
              <a:rPr lang="en-US" sz="2800" b="1" i="1" u="sng" dirty="0"/>
              <a:t>Important!!</a:t>
            </a:r>
            <a:r>
              <a:rPr lang="en-US" sz="2800" dirty="0"/>
              <a:t>  The pastor must be fully supportive and integrally involved in the entire process. </a:t>
            </a:r>
          </a:p>
          <a:p>
            <a:pPr marL="0" indent="0" eaLnBrk="1" hangingPunct="1">
              <a:buFont typeface="Arial" panose="020B0604020202020204" pitchFamily="34" charset="0"/>
              <a:buNone/>
            </a:pPr>
            <a:endParaRPr lang="en-US" altLang="en-US" dirty="0"/>
          </a:p>
          <a:p>
            <a:pPr marL="0" indent="0" eaLnBrk="1" hangingPunct="1">
              <a:buFont typeface="Arial" panose="020B0604020202020204" pitchFamily="34" charset="0"/>
              <a:buNone/>
            </a:pPr>
            <a:endParaRPr lang="en-US" altLang="en-US" dirty="0"/>
          </a:p>
        </p:txBody>
      </p:sp>
    </p:spTree>
    <p:extLst>
      <p:ext uri="{BB962C8B-B14F-4D97-AF65-F5344CB8AC3E}">
        <p14:creationId xmlns:p14="http://schemas.microsoft.com/office/powerpoint/2010/main" val="550370975"/>
      </p:ext>
    </p:extLst>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a:xfrm>
            <a:off x="609600" y="274637"/>
            <a:ext cx="10972800" cy="3154362"/>
          </a:xfrm>
        </p:spPr>
        <p:txBody>
          <a:bodyPr/>
          <a:lstStyle/>
          <a:p>
            <a:pPr eaLnBrk="1" hangingPunct="1"/>
            <a:r>
              <a:rPr lang="en-US" altLang="en-US" dirty="0"/>
              <a:t>                                                                   </a:t>
            </a:r>
            <a:br>
              <a:rPr lang="en-US" altLang="en-US" dirty="0"/>
            </a:br>
            <a:r>
              <a:rPr lang="en-US" altLang="en-US" dirty="0"/>
              <a:t>                                                                  </a:t>
            </a:r>
            <a:br>
              <a:rPr lang="en-US" altLang="en-US" dirty="0"/>
            </a:br>
            <a:r>
              <a:rPr lang="en-US" altLang="en-US" dirty="0"/>
              <a:t/>
            </a:r>
            <a:br>
              <a:rPr lang="en-US" altLang="en-US" dirty="0"/>
            </a:br>
            <a:r>
              <a:rPr lang="en-US" altLang="en-US" dirty="0"/>
              <a:t/>
            </a:r>
            <a:br>
              <a:rPr lang="en-US" altLang="en-US" dirty="0"/>
            </a:br>
            <a:r>
              <a:rPr lang="en-US" altLang="en-US" dirty="0"/>
              <a:t/>
            </a:r>
            <a:br>
              <a:rPr lang="en-US" altLang="en-US" dirty="0"/>
            </a:br>
            <a:r>
              <a:rPr lang="en-US" altLang="en-US" dirty="0">
                <a:solidFill>
                  <a:schemeClr val="tx1">
                    <a:lumMod val="85000"/>
                    <a:lumOff val="15000"/>
                  </a:schemeClr>
                </a:solidFill>
              </a:rPr>
              <a:t>Covenant</a:t>
            </a:r>
            <a:br>
              <a:rPr lang="en-US" altLang="en-US" dirty="0">
                <a:solidFill>
                  <a:schemeClr val="tx1">
                    <a:lumMod val="85000"/>
                    <a:lumOff val="15000"/>
                  </a:schemeClr>
                </a:solidFill>
              </a:rPr>
            </a:br>
            <a:r>
              <a:rPr lang="en-US" altLang="en-US" dirty="0">
                <a:solidFill>
                  <a:schemeClr val="tx1">
                    <a:lumMod val="85000"/>
                    <a:lumOff val="15000"/>
                  </a:schemeClr>
                </a:solidFill>
              </a:rPr>
              <a:t>                                                              </a:t>
            </a:r>
            <a:br>
              <a:rPr lang="en-US" altLang="en-US" dirty="0">
                <a:solidFill>
                  <a:schemeClr val="tx1">
                    <a:lumMod val="85000"/>
                    <a:lumOff val="15000"/>
                  </a:schemeClr>
                </a:solidFill>
              </a:rPr>
            </a:br>
            <a:r>
              <a:rPr lang="en-US" altLang="en-US" dirty="0">
                <a:solidFill>
                  <a:schemeClr val="tx1">
                    <a:lumMod val="85000"/>
                    <a:lumOff val="15000"/>
                  </a:schemeClr>
                </a:solidFill>
              </a:rPr>
              <a:t>										</a:t>
            </a:r>
            <a:r>
              <a:rPr lang="en-US" altLang="en-US" sz="4000" b="1" dirty="0">
                <a:solidFill>
                  <a:schemeClr val="tx1">
                    <a:lumMod val="85000"/>
                    <a:lumOff val="15000"/>
                  </a:schemeClr>
                </a:solidFill>
              </a:rPr>
              <a:t>Covenant Discipleship:</a:t>
            </a:r>
            <a:br>
              <a:rPr lang="en-US" altLang="en-US" sz="4000" b="1" dirty="0">
                <a:solidFill>
                  <a:schemeClr val="tx1">
                    <a:lumMod val="85000"/>
                    <a:lumOff val="15000"/>
                  </a:schemeClr>
                </a:solidFill>
              </a:rPr>
            </a:br>
            <a:r>
              <a:rPr lang="en-US" altLang="en-US" dirty="0">
                <a:solidFill>
                  <a:schemeClr val="tx1">
                    <a:lumMod val="85000"/>
                    <a:lumOff val="15000"/>
                  </a:schemeClr>
                </a:solidFill>
              </a:rPr>
              <a:t>                                 Christian Formation through</a:t>
            </a:r>
            <a:br>
              <a:rPr lang="en-US" altLang="en-US" dirty="0">
                <a:solidFill>
                  <a:schemeClr val="tx1">
                    <a:lumMod val="85000"/>
                    <a:lumOff val="15000"/>
                  </a:schemeClr>
                </a:solidFill>
              </a:rPr>
            </a:br>
            <a:r>
              <a:rPr lang="en-US" altLang="en-US" dirty="0">
                <a:solidFill>
                  <a:schemeClr val="tx1">
                    <a:lumMod val="85000"/>
                    <a:lumOff val="15000"/>
                  </a:schemeClr>
                </a:solidFill>
              </a:rPr>
              <a:t>                                            Mutual Accountability</a:t>
            </a:r>
            <a:br>
              <a:rPr lang="en-US" altLang="en-US" dirty="0">
                <a:solidFill>
                  <a:schemeClr val="tx1">
                    <a:lumMod val="85000"/>
                    <a:lumOff val="15000"/>
                  </a:schemeClr>
                </a:solidFill>
              </a:rPr>
            </a:br>
            <a:r>
              <a:rPr lang="en-US" altLang="en-US" dirty="0">
                <a:solidFill>
                  <a:schemeClr val="tx1">
                    <a:lumMod val="85000"/>
                    <a:lumOff val="15000"/>
                  </a:schemeClr>
                </a:solidFill>
              </a:rPr>
              <a:t>                                          </a:t>
            </a:r>
            <a:r>
              <a:rPr lang="en-US" altLang="en-US" sz="3200" dirty="0">
                <a:solidFill>
                  <a:schemeClr val="tx1">
                    <a:lumMod val="85000"/>
                    <a:lumOff val="15000"/>
                  </a:schemeClr>
                </a:solidFill>
              </a:rPr>
              <a:t>by David Lowes Watson</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eaLnBrk="1" hangingPunct="1">
              <a:buFont typeface="Arial" panose="020B0604020202020204" pitchFamily="34" charset="0"/>
              <a:buNone/>
            </a:pPr>
            <a:r>
              <a:rPr lang="en-US" altLang="en-US" dirty="0"/>
              <a:t>                                                                </a:t>
            </a:r>
          </a:p>
        </p:txBody>
      </p:sp>
      <p:pic>
        <p:nvPicPr>
          <p:cNvPr id="3" name="Picture 2">
            <a:extLst>
              <a:ext uri="{FF2B5EF4-FFF2-40B4-BE49-F238E27FC236}">
                <a16:creationId xmlns:a16="http://schemas.microsoft.com/office/drawing/2014/main" id="{1B0DDCCC-DF38-41A2-9E58-43E169B4EE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772" y="189449"/>
            <a:ext cx="4492140" cy="5821362"/>
          </a:xfrm>
          <a:prstGeom prst="rect">
            <a:avLst/>
          </a:prstGeom>
        </p:spPr>
      </p:pic>
    </p:spTree>
    <p:extLst>
      <p:ext uri="{BB962C8B-B14F-4D97-AF65-F5344CB8AC3E}">
        <p14:creationId xmlns:p14="http://schemas.microsoft.com/office/powerpoint/2010/main" val="1866978767"/>
      </p:ext>
    </p:extLst>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Celebration of Discipline </a:t>
            </a:r>
            <a:br>
              <a:rPr lang="en-US" altLang="en-US" dirty="0"/>
            </a:br>
            <a:r>
              <a:rPr lang="en-US" altLang="en-US" dirty="0"/>
              <a:t>     by Richard J. Foster</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eaLnBrk="1" hangingPunct="1">
              <a:buFont typeface="Arial" panose="020B0604020202020204" pitchFamily="34" charset="0"/>
              <a:buNone/>
            </a:pPr>
            <a:r>
              <a:rPr lang="en-US" altLang="en-US" dirty="0"/>
              <a:t>       </a:t>
            </a:r>
          </a:p>
          <a:p>
            <a:pPr marL="0" indent="0" eaLnBrk="1" hangingPunct="1">
              <a:buFont typeface="Arial" panose="020B0604020202020204" pitchFamily="34" charset="0"/>
              <a:buNone/>
            </a:pPr>
            <a:endParaRPr lang="en-US" altLang="en-US" dirty="0"/>
          </a:p>
          <a:p>
            <a:pPr marL="0" indent="0" eaLnBrk="1" hangingPunct="1">
              <a:buFont typeface="Arial" panose="020B0604020202020204" pitchFamily="34" charset="0"/>
              <a:buNone/>
            </a:pPr>
            <a:endParaRPr lang="en-US" altLang="en-US" dirty="0"/>
          </a:p>
        </p:txBody>
      </p:sp>
      <p:pic>
        <p:nvPicPr>
          <p:cNvPr id="3" name="Picture 2" descr="A close up of a sign&#10;&#10;Description generated with very high confidence">
            <a:extLst>
              <a:ext uri="{FF2B5EF4-FFF2-40B4-BE49-F238E27FC236}">
                <a16:creationId xmlns:a16="http://schemas.microsoft.com/office/drawing/2014/main" id="{FC239B42-1253-4D83-B131-E7A4017FBB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2035" y="566670"/>
            <a:ext cx="4084100" cy="5343401"/>
          </a:xfrm>
          <a:prstGeom prst="rect">
            <a:avLst/>
          </a:prstGeom>
        </p:spPr>
      </p:pic>
    </p:spTree>
    <p:extLst>
      <p:ext uri="{BB962C8B-B14F-4D97-AF65-F5344CB8AC3E}">
        <p14:creationId xmlns:p14="http://schemas.microsoft.com/office/powerpoint/2010/main" val="3064989361"/>
      </p:ext>
    </p:extLst>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r>
              <a:rPr lang="en-US" altLang="en-US" sz="3600" dirty="0"/>
              <a:t>How to Be </a:t>
            </a:r>
            <a:r>
              <a:rPr lang="en-US" altLang="en-US" sz="3600" b="1" i="1" dirty="0"/>
              <a:t>PRACTICALLY</a:t>
            </a:r>
            <a:r>
              <a:rPr lang="en-US" altLang="en-US" sz="3600" dirty="0"/>
              <a:t> Christian:</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algn="ctr">
              <a:buNone/>
            </a:pPr>
            <a:r>
              <a:rPr lang="en-US" altLang="en-US" dirty="0"/>
              <a:t> </a:t>
            </a:r>
            <a:r>
              <a:rPr lang="en-US" altLang="en-US" sz="2400" b="1" dirty="0"/>
              <a:t>Covenant Discipleship Groups in Church and Community   </a:t>
            </a:r>
          </a:p>
          <a:p>
            <a:pPr marL="0" indent="0" eaLnBrk="1" hangingPunct="1">
              <a:buFont typeface="Arial" panose="020B0604020202020204" pitchFamily="34" charset="0"/>
              <a:buNone/>
            </a:pPr>
            <a:endParaRPr lang="en-US" dirty="0"/>
          </a:p>
          <a:p>
            <a:r>
              <a:rPr lang="en-US" sz="3200" dirty="0"/>
              <a:t>700</a:t>
            </a:r>
          </a:p>
          <a:p>
            <a:r>
              <a:rPr lang="en-US" sz="3200" dirty="0"/>
              <a:t> 82,000</a:t>
            </a:r>
          </a:p>
          <a:p>
            <a:r>
              <a:rPr lang="en-US" sz="3200" dirty="0"/>
              <a:t> 220,000 </a:t>
            </a:r>
            <a:endParaRPr lang="en-US" altLang="en-US" sz="3200" dirty="0"/>
          </a:p>
          <a:p>
            <a:pPr marL="0" indent="0" eaLnBrk="1" hangingPunct="1">
              <a:buFont typeface="Arial" panose="020B0604020202020204" pitchFamily="34" charset="0"/>
              <a:buNone/>
            </a:pPr>
            <a:endParaRPr lang="en-US" altLang="en-US" dirty="0"/>
          </a:p>
        </p:txBody>
      </p:sp>
    </p:spTree>
    <p:extLst>
      <p:ext uri="{BB962C8B-B14F-4D97-AF65-F5344CB8AC3E}">
        <p14:creationId xmlns:p14="http://schemas.microsoft.com/office/powerpoint/2010/main" val="99026047"/>
      </p:ext>
    </p:extLst>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How to Be </a:t>
            </a:r>
            <a:r>
              <a:rPr lang="en-US" altLang="en-US" b="1" i="1" dirty="0"/>
              <a:t>PRACTICALLY</a:t>
            </a:r>
            <a:r>
              <a:rPr lang="en-US" altLang="en-US" dirty="0"/>
              <a:t> Christian</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r>
              <a:rPr lang="en-US" altLang="en-US" sz="4000" dirty="0"/>
              <a:t>  </a:t>
            </a:r>
            <a:r>
              <a:rPr lang="en-US" sz="4000" dirty="0"/>
              <a:t>700 clergy </a:t>
            </a:r>
          </a:p>
          <a:p>
            <a:pPr lvl="0"/>
            <a:r>
              <a:rPr lang="en-US" sz="4000" dirty="0"/>
              <a:t>82,000 average worship  attendance </a:t>
            </a:r>
          </a:p>
          <a:p>
            <a:pPr lvl="0"/>
            <a:r>
              <a:rPr lang="en-US" sz="4000" dirty="0"/>
              <a:t>220,000 members </a:t>
            </a:r>
          </a:p>
          <a:p>
            <a:pPr marL="0" indent="0" eaLnBrk="1" hangingPunct="1">
              <a:buFont typeface="Arial" panose="020B0604020202020204" pitchFamily="34" charset="0"/>
              <a:buNone/>
            </a:pPr>
            <a:endParaRPr lang="en-US" altLang="en-US" dirty="0"/>
          </a:p>
          <a:p>
            <a:pPr marL="0" indent="0" eaLnBrk="1" hangingPunct="1">
              <a:buFont typeface="Arial" panose="020B0604020202020204" pitchFamily="34" charset="0"/>
              <a:buNone/>
            </a:pPr>
            <a:endParaRPr lang="en-US" altLang="en-US" dirty="0"/>
          </a:p>
        </p:txBody>
      </p:sp>
    </p:spTree>
    <p:extLst>
      <p:ext uri="{BB962C8B-B14F-4D97-AF65-F5344CB8AC3E}">
        <p14:creationId xmlns:p14="http://schemas.microsoft.com/office/powerpoint/2010/main" val="1747052049"/>
      </p:ext>
    </p:extLst>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How to Be </a:t>
            </a:r>
            <a:r>
              <a:rPr lang="en-US" altLang="en-US" b="1" i="1" dirty="0"/>
              <a:t>PRACTICALLY</a:t>
            </a:r>
            <a:r>
              <a:rPr lang="en-US" altLang="en-US" dirty="0"/>
              <a:t> Christian</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normAutofit fontScale="77500" lnSpcReduction="20000"/>
          </a:bodyPr>
          <a:lstStyle/>
          <a:p>
            <a:pPr marL="0" indent="0" algn="ctr">
              <a:buNone/>
            </a:pPr>
            <a:r>
              <a:rPr lang="en-US" sz="4300" b="1" u="sng" dirty="0"/>
              <a:t>220,000</a:t>
            </a:r>
          </a:p>
          <a:p>
            <a:pPr marL="0" indent="0" algn="ctr">
              <a:buNone/>
            </a:pPr>
            <a:endParaRPr lang="en-US" sz="3200" dirty="0"/>
          </a:p>
          <a:p>
            <a:pPr marL="0" indent="0" algn="ctr">
              <a:buNone/>
            </a:pPr>
            <a:r>
              <a:rPr lang="en-US" sz="3200" b="1" dirty="0"/>
              <a:t>THE LAITY</a:t>
            </a:r>
          </a:p>
          <a:p>
            <a:pPr marL="0" indent="0" algn="ctr">
              <a:buNone/>
            </a:pPr>
            <a:r>
              <a:rPr lang="en-US" sz="3200" b="1" dirty="0"/>
              <a:t>Spiritually mature laity are the strongest drivers of congregational vitality! </a:t>
            </a:r>
          </a:p>
          <a:p>
            <a:pPr marL="0" indent="0" algn="ctr">
              <a:buNone/>
            </a:pPr>
            <a:endParaRPr lang="en-US" sz="3200" b="1" dirty="0"/>
          </a:p>
          <a:p>
            <a:pPr marL="0" indent="0" algn="ctr">
              <a:buNone/>
            </a:pPr>
            <a:r>
              <a:rPr lang="en-US" sz="3200" b="1" dirty="0"/>
              <a:t>Disciples of Jesus Christ!</a:t>
            </a:r>
          </a:p>
          <a:p>
            <a:pPr marL="0" indent="0" eaLnBrk="1" hangingPunct="1">
              <a:buFont typeface="Arial" panose="020B0604020202020204" pitchFamily="34" charset="0"/>
              <a:buNone/>
            </a:pPr>
            <a:r>
              <a:rPr lang="en-US" altLang="en-US" dirty="0"/>
              <a:t> </a:t>
            </a:r>
          </a:p>
          <a:p>
            <a:pPr marL="0" indent="0" eaLnBrk="1" hangingPunct="1">
              <a:buFont typeface="Arial" panose="020B0604020202020204" pitchFamily="34" charset="0"/>
              <a:buNone/>
            </a:pPr>
            <a:endParaRPr lang="en-US" altLang="en-US" dirty="0"/>
          </a:p>
        </p:txBody>
      </p:sp>
    </p:spTree>
    <p:extLst>
      <p:ext uri="{BB962C8B-B14F-4D97-AF65-F5344CB8AC3E}">
        <p14:creationId xmlns:p14="http://schemas.microsoft.com/office/powerpoint/2010/main" val="1212336955"/>
      </p:ext>
    </p:extLst>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Honey, I’m in a Covenant Discipleship  Group!</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eaLnBrk="1" hangingPunct="1">
              <a:buFont typeface="Arial" panose="020B0604020202020204" pitchFamily="34" charset="0"/>
              <a:buNone/>
            </a:pPr>
            <a:endParaRPr lang="en-US" altLang="en-US" dirty="0"/>
          </a:p>
          <a:p>
            <a:pPr marL="0" indent="0" eaLnBrk="1" hangingPunct="1">
              <a:buFont typeface="Arial" panose="020B0604020202020204" pitchFamily="34" charset="0"/>
              <a:buNone/>
            </a:pPr>
            <a:endParaRPr lang="en-US" altLang="en-US" dirty="0"/>
          </a:p>
          <a:p>
            <a:pPr marL="0" indent="0" eaLnBrk="1" hangingPunct="1">
              <a:buFont typeface="Arial" panose="020B0604020202020204" pitchFamily="34" charset="0"/>
              <a:buNone/>
            </a:pPr>
            <a:endParaRPr lang="en-US" altLang="en-US" dirty="0"/>
          </a:p>
        </p:txBody>
      </p:sp>
      <p:pic>
        <p:nvPicPr>
          <p:cNvPr id="3" name="Picture 2" descr="A person wearing glasses and smiling at the camera&#10;&#10;Description generated with high confidence">
            <a:extLst>
              <a:ext uri="{FF2B5EF4-FFF2-40B4-BE49-F238E27FC236}">
                <a16:creationId xmlns:a16="http://schemas.microsoft.com/office/drawing/2014/main" id="{45C7F1DD-DFC1-4385-8165-3073E4E026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9708" y="1506832"/>
            <a:ext cx="7921155" cy="4185149"/>
          </a:xfrm>
          <a:prstGeom prst="rect">
            <a:avLst/>
          </a:prstGeom>
        </p:spPr>
      </p:pic>
    </p:spTree>
    <p:extLst>
      <p:ext uri="{BB962C8B-B14F-4D97-AF65-F5344CB8AC3E}">
        <p14:creationId xmlns:p14="http://schemas.microsoft.com/office/powerpoint/2010/main" val="343658476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       How to Be </a:t>
            </a:r>
            <a:r>
              <a:rPr lang="en-US" altLang="en-US" b="1" i="1" dirty="0"/>
              <a:t>PRACTICALLY</a:t>
            </a:r>
            <a:r>
              <a:rPr lang="en-US" altLang="en-US" dirty="0"/>
              <a:t> Christian?</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eaLnBrk="1" hangingPunct="1">
              <a:buFont typeface="Arial" panose="020B0604020202020204" pitchFamily="34" charset="0"/>
              <a:buNone/>
            </a:pPr>
            <a:r>
              <a:rPr lang="en-US" altLang="en-US" dirty="0"/>
              <a:t>       </a:t>
            </a:r>
            <a:endParaRPr lang="en-US" altLang="en-US" sz="2800" dirty="0"/>
          </a:p>
          <a:p>
            <a:pPr marL="0" lvl="0" indent="0">
              <a:buNone/>
            </a:pPr>
            <a:endParaRPr lang="en-US" sz="2800" dirty="0"/>
          </a:p>
          <a:p>
            <a:pPr marL="0" lvl="0" indent="0">
              <a:buNone/>
            </a:pPr>
            <a:endParaRPr lang="en-US" sz="2800" dirty="0"/>
          </a:p>
          <a:p>
            <a:pPr marL="0" lvl="0" indent="0">
              <a:buNone/>
            </a:pPr>
            <a:r>
              <a:rPr lang="en-US" sz="2800" dirty="0"/>
              <a:t>  </a:t>
            </a:r>
          </a:p>
          <a:p>
            <a:pPr marL="0" lvl="0" indent="0">
              <a:buNone/>
            </a:pPr>
            <a:endParaRPr lang="en-US" sz="2800" dirty="0"/>
          </a:p>
          <a:p>
            <a:pPr marL="0" indent="0" eaLnBrk="1" hangingPunct="1">
              <a:buFont typeface="Arial" panose="020B0604020202020204" pitchFamily="34" charset="0"/>
              <a:buNone/>
            </a:pPr>
            <a:endParaRPr lang="en-US" altLang="en-US" dirty="0"/>
          </a:p>
          <a:p>
            <a:pPr marL="0" indent="0" eaLnBrk="1" hangingPunct="1">
              <a:buFont typeface="Arial" panose="020B0604020202020204" pitchFamily="34" charset="0"/>
              <a:buNone/>
            </a:pPr>
            <a:endParaRPr lang="en-US" altLang="en-US" dirty="0"/>
          </a:p>
        </p:txBody>
      </p:sp>
      <p:pic>
        <p:nvPicPr>
          <p:cNvPr id="3" name="Picture 2">
            <a:extLst>
              <a:ext uri="{FF2B5EF4-FFF2-40B4-BE49-F238E27FC236}">
                <a16:creationId xmlns:a16="http://schemas.microsoft.com/office/drawing/2014/main" id="{BCFE513A-377D-4CB2-8B18-B36940CA45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0494" y="1701983"/>
            <a:ext cx="4971245" cy="4233680"/>
          </a:xfrm>
          <a:prstGeom prst="rect">
            <a:avLst/>
          </a:prstGeom>
        </p:spPr>
      </p:pic>
    </p:spTree>
    <p:extLst>
      <p:ext uri="{BB962C8B-B14F-4D97-AF65-F5344CB8AC3E}">
        <p14:creationId xmlns:p14="http://schemas.microsoft.com/office/powerpoint/2010/main" val="3897566481"/>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How to Be </a:t>
            </a:r>
            <a:r>
              <a:rPr lang="en-US" altLang="en-US" b="1" i="1" dirty="0"/>
              <a:t>PRACTICALLY</a:t>
            </a:r>
            <a:r>
              <a:rPr lang="en-US" altLang="en-US" dirty="0"/>
              <a:t> Christian</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pPr marL="0" indent="0" eaLnBrk="1" hangingPunct="1">
              <a:buFont typeface="Arial" panose="020B0604020202020204" pitchFamily="34" charset="0"/>
              <a:buNone/>
            </a:pPr>
            <a:r>
              <a:rPr lang="en-US" altLang="en-US" dirty="0"/>
              <a:t>       </a:t>
            </a:r>
          </a:p>
          <a:p>
            <a:pPr lvl="0"/>
            <a:r>
              <a:rPr lang="en-US" sz="3600" dirty="0"/>
              <a:t>Forgiveness</a:t>
            </a:r>
          </a:p>
          <a:p>
            <a:pPr lvl="0"/>
            <a:r>
              <a:rPr lang="en-US" sz="3600" dirty="0"/>
              <a:t>Restored relationship</a:t>
            </a:r>
          </a:p>
          <a:p>
            <a:pPr lvl="0"/>
            <a:r>
              <a:rPr lang="en-US" sz="3600" dirty="0"/>
              <a:t>Reconciliation with God</a:t>
            </a:r>
          </a:p>
          <a:p>
            <a:pPr marL="0" indent="0" eaLnBrk="1" hangingPunct="1">
              <a:buFont typeface="Arial" panose="020B0604020202020204" pitchFamily="34" charset="0"/>
              <a:buNone/>
            </a:pPr>
            <a:r>
              <a:rPr lang="en-US" altLang="en-US" dirty="0"/>
              <a:t> </a:t>
            </a:r>
          </a:p>
          <a:p>
            <a:pPr marL="0" indent="0" eaLnBrk="1" hangingPunct="1">
              <a:buFont typeface="Arial" panose="020B0604020202020204" pitchFamily="34" charset="0"/>
              <a:buNone/>
            </a:pPr>
            <a:endParaRPr lang="en-US" altLang="en-US" dirty="0"/>
          </a:p>
        </p:txBody>
      </p:sp>
    </p:spTree>
    <p:extLst>
      <p:ext uri="{BB962C8B-B14F-4D97-AF65-F5344CB8AC3E}">
        <p14:creationId xmlns:p14="http://schemas.microsoft.com/office/powerpoint/2010/main" val="273772902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BB28A2-8CF6-4864-8162-717E3CD3F492}"/>
              </a:ext>
            </a:extLst>
          </p:cNvPr>
          <p:cNvCxnSpPr>
            <a:cxnSpLocks/>
          </p:cNvCxnSpPr>
          <p:nvPr/>
        </p:nvCxnSpPr>
        <p:spPr>
          <a:xfrm>
            <a:off x="0" y="76200"/>
            <a:ext cx="12192000" cy="0"/>
          </a:xfrm>
          <a:prstGeom prst="line">
            <a:avLst/>
          </a:prstGeom>
          <a:ln w="1905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A224135-3F02-411C-9119-C0AB018D26AF}"/>
              </a:ext>
            </a:extLst>
          </p:cNvPr>
          <p:cNvCxnSpPr>
            <a:cxnSpLocks/>
          </p:cNvCxnSpPr>
          <p:nvPr/>
        </p:nvCxnSpPr>
        <p:spPr>
          <a:xfrm>
            <a:off x="0" y="6019800"/>
            <a:ext cx="12192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8">
            <a:extLst>
              <a:ext uri="{FF2B5EF4-FFF2-40B4-BE49-F238E27FC236}">
                <a16:creationId xmlns:a16="http://schemas.microsoft.com/office/drawing/2014/main" id="{1E46D786-7B3A-486D-A074-870ECD9E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248400"/>
            <a:ext cx="2212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a:extLst>
              <a:ext uri="{FF2B5EF4-FFF2-40B4-BE49-F238E27FC236}">
                <a16:creationId xmlns:a16="http://schemas.microsoft.com/office/drawing/2014/main" id="{1D7D6A65-F875-41EE-890D-5297C8CD74A2}"/>
              </a:ext>
            </a:extLst>
          </p:cNvPr>
          <p:cNvSpPr txBox="1">
            <a:spLocks noChangeArrowheads="1"/>
          </p:cNvSpPr>
          <p:nvPr/>
        </p:nvSpPr>
        <p:spPr bwMode="auto">
          <a:xfrm>
            <a:off x="8755063" y="6103938"/>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000000"/>
                </a:solidFill>
              </a:rPr>
              <a:t>Great Churches</a:t>
            </a:r>
          </a:p>
          <a:p>
            <a:pPr eaLnBrk="1" hangingPunct="1">
              <a:spcBef>
                <a:spcPct val="0"/>
              </a:spcBef>
              <a:buFontTx/>
              <a:buNone/>
            </a:pPr>
            <a:r>
              <a:rPr lang="en-US" altLang="en-US" sz="1400" dirty="0">
                <a:solidFill>
                  <a:srgbClr val="000000"/>
                </a:solidFill>
              </a:rPr>
              <a:t>Great Leaders</a:t>
            </a:r>
          </a:p>
          <a:p>
            <a:pPr eaLnBrk="1" hangingPunct="1">
              <a:spcBef>
                <a:spcPct val="0"/>
              </a:spcBef>
              <a:buFontTx/>
              <a:buNone/>
            </a:pPr>
            <a:r>
              <a:rPr lang="en-US" altLang="en-US" sz="1400" dirty="0">
                <a:solidFill>
                  <a:srgbClr val="000000"/>
                </a:solidFill>
              </a:rPr>
              <a:t>Great Disciples</a:t>
            </a:r>
          </a:p>
        </p:txBody>
      </p:sp>
      <p:sp>
        <p:nvSpPr>
          <p:cNvPr id="3078" name="TextBox 10">
            <a:extLst>
              <a:ext uri="{FF2B5EF4-FFF2-40B4-BE49-F238E27FC236}">
                <a16:creationId xmlns:a16="http://schemas.microsoft.com/office/drawing/2014/main" id="{25DC19EB-2840-43CC-901E-97CB0C57E462}"/>
              </a:ext>
            </a:extLst>
          </p:cNvPr>
          <p:cNvSpPr txBox="1">
            <a:spLocks noChangeArrowheads="1"/>
          </p:cNvSpPr>
          <p:nvPr/>
        </p:nvSpPr>
        <p:spPr bwMode="auto">
          <a:xfrm>
            <a:off x="10736263" y="61039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dirty="0">
                <a:solidFill>
                  <a:srgbClr val="000000"/>
                </a:solidFill>
              </a:rPr>
              <a:t>Transformed World</a:t>
            </a:r>
          </a:p>
        </p:txBody>
      </p:sp>
      <p:pic>
        <p:nvPicPr>
          <p:cNvPr id="3079" name="Picture 12">
            <a:extLst>
              <a:ext uri="{FF2B5EF4-FFF2-40B4-BE49-F238E27FC236}">
                <a16:creationId xmlns:a16="http://schemas.microsoft.com/office/drawing/2014/main" id="{0B81B0C7-0F97-421C-A133-D61B84AC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463" y="6053138"/>
            <a:ext cx="990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itle 1">
            <a:extLst>
              <a:ext uri="{FF2B5EF4-FFF2-40B4-BE49-F238E27FC236}">
                <a16:creationId xmlns:a16="http://schemas.microsoft.com/office/drawing/2014/main" id="{880B9A60-116B-496A-A919-458F9DC5B1E6}"/>
              </a:ext>
            </a:extLst>
          </p:cNvPr>
          <p:cNvSpPr>
            <a:spLocks noGrp="1" noChangeArrowheads="1"/>
          </p:cNvSpPr>
          <p:nvPr>
            <p:ph type="title"/>
          </p:nvPr>
        </p:nvSpPr>
        <p:spPr/>
        <p:txBody>
          <a:bodyPr/>
          <a:lstStyle/>
          <a:p>
            <a:pPr eaLnBrk="1" hangingPunct="1"/>
            <a:r>
              <a:rPr lang="en-US" altLang="en-US" dirty="0"/>
              <a:t>How to Be </a:t>
            </a:r>
            <a:r>
              <a:rPr lang="en-US" altLang="en-US" b="1" i="1" dirty="0"/>
              <a:t>PRACTICALLY</a:t>
            </a:r>
            <a:r>
              <a:rPr lang="en-US" altLang="en-US" dirty="0"/>
              <a:t> Christian</a:t>
            </a:r>
          </a:p>
        </p:txBody>
      </p:sp>
      <p:sp>
        <p:nvSpPr>
          <p:cNvPr id="3081" name="Content Placeholder 2">
            <a:extLst>
              <a:ext uri="{FF2B5EF4-FFF2-40B4-BE49-F238E27FC236}">
                <a16:creationId xmlns:a16="http://schemas.microsoft.com/office/drawing/2014/main" id="{6B1E22E8-BDAB-4A27-A6D5-7B29489FA632}"/>
              </a:ext>
            </a:extLst>
          </p:cNvPr>
          <p:cNvSpPr>
            <a:spLocks noGrp="1" noChangeArrowheads="1"/>
          </p:cNvSpPr>
          <p:nvPr>
            <p:ph idx="1"/>
          </p:nvPr>
        </p:nvSpPr>
        <p:spPr/>
        <p:txBody>
          <a:bodyPr/>
          <a:lstStyle/>
          <a:p>
            <a:r>
              <a:rPr lang="en-US" sz="2400" dirty="0"/>
              <a:t>A radical commitment to Jesus of Nazareth.  </a:t>
            </a:r>
          </a:p>
          <a:p>
            <a:pPr lvl="0"/>
            <a:r>
              <a:rPr lang="en-US" sz="2400" dirty="0"/>
              <a:t>Accepting his lifestyle and following his teachings.  </a:t>
            </a:r>
          </a:p>
          <a:p>
            <a:pPr lvl="0"/>
            <a:r>
              <a:rPr lang="en-US" sz="2400" dirty="0"/>
              <a:t>Taking seriously what Jesus had to say about the kingdom of God—and patterning our lives as if it is already present.  </a:t>
            </a:r>
          </a:p>
          <a:p>
            <a:pPr lvl="0"/>
            <a:r>
              <a:rPr lang="en-US" sz="2400" dirty="0"/>
              <a:t>Putting all of that into practice within the routine of daily living. </a:t>
            </a:r>
          </a:p>
          <a:p>
            <a:pPr marL="0" indent="0" eaLnBrk="1" hangingPunct="1">
              <a:buFont typeface="Arial" panose="020B0604020202020204" pitchFamily="34" charset="0"/>
              <a:buNone/>
            </a:pPr>
            <a:endParaRPr lang="en-US" altLang="en-US" dirty="0"/>
          </a:p>
          <a:p>
            <a:pPr marL="0" indent="0" eaLnBrk="1" hangingPunct="1">
              <a:buFont typeface="Arial" panose="020B0604020202020204" pitchFamily="34" charset="0"/>
              <a:buNone/>
            </a:pPr>
            <a:endParaRPr lang="en-US" altLang="en-US" dirty="0"/>
          </a:p>
        </p:txBody>
      </p:sp>
    </p:spTree>
    <p:extLst>
      <p:ext uri="{BB962C8B-B14F-4D97-AF65-F5344CB8AC3E}">
        <p14:creationId xmlns:p14="http://schemas.microsoft.com/office/powerpoint/2010/main" val="1195467110"/>
      </p:ext>
    </p:extLst>
  </p:cSld>
  <p:clrMapOvr>
    <a:masterClrMapping/>
  </p:clrMapOvr>
  <p:transition spd="med">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32613</TotalTime>
  <Words>1903</Words>
  <Application>Microsoft Office PowerPoint</Application>
  <PresentationFormat>Widescreen</PresentationFormat>
  <Paragraphs>608</Paragraphs>
  <Slides>68</Slides>
  <Notes>66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68</vt:i4>
      </vt:variant>
    </vt:vector>
  </HeadingPairs>
  <TitlesOfParts>
    <vt:vector size="77" baseType="lpstr">
      <vt:lpstr>Aharoni</vt:lpstr>
      <vt:lpstr>Algerian</vt:lpstr>
      <vt:lpstr>Andalus</vt:lpstr>
      <vt:lpstr>Arial</vt:lpstr>
      <vt:lpstr>Arial Black</vt:lpstr>
      <vt:lpstr>Calibri</vt:lpstr>
      <vt:lpstr>Century Gothic</vt:lpstr>
      <vt:lpstr>Wingdings 3</vt:lpstr>
      <vt:lpstr>Ion Boardroom</vt:lpstr>
      <vt:lpstr>How to Be PRACTICALLY Christian:</vt:lpstr>
      <vt:lpstr>Honey, I Shrunk the Church!</vt:lpstr>
      <vt:lpstr>How to Be PRACTICALLY Christian:</vt:lpstr>
      <vt:lpstr>How to Be Practically Christian</vt:lpstr>
      <vt:lpstr>Practice, Practice, Practice!</vt:lpstr>
      <vt:lpstr>PowerPoint Presentation</vt:lpstr>
      <vt:lpstr>       How to Be PRACTICALLY Christian?</vt:lpstr>
      <vt:lpstr>How to Be PRACTICALLY Christian</vt:lpstr>
      <vt:lpstr>How to Be PRACTICALLY Christian</vt:lpstr>
      <vt:lpstr>How to Be PRACTICALLY Christian</vt:lpstr>
      <vt:lpstr>How to Be PRACTICALLY Christian</vt:lpstr>
      <vt:lpstr>Celebration of Discipline  by Richard J. Foster</vt:lpstr>
      <vt:lpstr>Celebration of Discipline  by Richard J. Foster</vt:lpstr>
      <vt:lpstr>WHAT IS JESUS LIKE?</vt:lpstr>
      <vt:lpstr>How to Be PRACTICALLY Christian</vt:lpstr>
      <vt:lpstr>How to Be PRACTICALLY Christian</vt:lpstr>
      <vt:lpstr>PowerPoint Presentation</vt:lpstr>
      <vt:lpstr>PowerPoint Presentation</vt:lpstr>
      <vt:lpstr>PowerPoint Presentation</vt:lpstr>
      <vt:lpstr>PowerPoint Presentation</vt:lpstr>
      <vt:lpstr>PowerPoint Presentation</vt:lpstr>
      <vt:lpstr>How to Be PRACTICALLY Christian</vt:lpstr>
      <vt:lpstr>How to Be PRACTICALLY Christian</vt:lpstr>
      <vt:lpstr>How to Be PRACTICALLY Christian</vt:lpstr>
      <vt:lpstr>How to Be PRACTICALLY Christian</vt:lpstr>
      <vt:lpstr>How to Be PRACTICALLY Christian</vt:lpstr>
      <vt:lpstr>How to Be PRACTICALLY Christian</vt:lpstr>
      <vt:lpstr>How to Be PRACTICALLY Christian</vt:lpstr>
      <vt:lpstr>How to Be PRACTICALLY Christian</vt:lpstr>
      <vt:lpstr>How to Be PRACTICALLY Christian</vt:lpstr>
      <vt:lpstr>PowerPoint Presentation</vt:lpstr>
      <vt:lpstr>How to Be PRACTICALLY Christian</vt:lpstr>
      <vt:lpstr>How to Be PRACTICALLY Christian</vt:lpstr>
      <vt:lpstr>How to Be PRACTICALLY Christian</vt:lpstr>
      <vt:lpstr>How to Be PRACTICALLY Christian</vt:lpstr>
      <vt:lpstr>How to Be PRACTICALLY Christian</vt:lpstr>
      <vt:lpstr>How to Be PRACTICALLY Christian</vt:lpstr>
      <vt:lpstr>How to Be PRACTICALLY Christian</vt:lpstr>
      <vt:lpstr>How to Be PRACTICALLY Christian</vt:lpstr>
      <vt:lpstr>How to Be PRACTICALLY Christian</vt:lpstr>
      <vt:lpstr>PowerPoint Presentation</vt:lpstr>
      <vt:lpstr>How to Be PRACTICALLY Christian</vt:lpstr>
      <vt:lpstr>How to Be PRACTICALLY Christian</vt:lpstr>
      <vt:lpstr>How to Be PRACTICALLY Christian</vt:lpstr>
      <vt:lpstr>How to Be PRACTICALLY Christian</vt:lpstr>
      <vt:lpstr>How to Be PRACTICALLY Christian</vt:lpstr>
      <vt:lpstr>How to Be PRACTICALLY Christian</vt:lpstr>
      <vt:lpstr>How to Be PRACTICALLY Christian</vt:lpstr>
      <vt:lpstr>How to Be PRACTICALLY Christian</vt:lpstr>
      <vt:lpstr>How to Be PRACTICALLY Christian</vt:lpstr>
      <vt:lpstr>How to Be PRACTICALLY Christian</vt:lpstr>
      <vt:lpstr>How to Be PRACTICALLY Christian</vt:lpstr>
      <vt:lpstr>How to Be PRACTICALLY Christian</vt:lpstr>
      <vt:lpstr>How to Be PRACTICALLY Christian</vt:lpstr>
      <vt:lpstr>How to Be PRACTICALLY Christian</vt:lpstr>
      <vt:lpstr>How to Be PRACTICALLY Christian</vt:lpstr>
      <vt:lpstr>How to Be PRACTICALLY Christian</vt:lpstr>
      <vt:lpstr>How to Be PRACTICALLY Christian</vt:lpstr>
      <vt:lpstr>How to Be PRACTICALLY Christian</vt:lpstr>
      <vt:lpstr>How to Be PRACTICALLY Christian</vt:lpstr>
      <vt:lpstr>How to Be PRACTICALLY Christian</vt:lpstr>
      <vt:lpstr>How to Be PRACTICALLY Christian</vt:lpstr>
      <vt:lpstr>                                                                                                                                          Covenant                                                                          Covenant Discipleship:                                  Christian Formation through                                             Mutual Accountability                                           by David Lowes Watson</vt:lpstr>
      <vt:lpstr>Celebration of Discipline       by Richard J. Foster</vt:lpstr>
      <vt:lpstr>How to Be PRACTICALLY Christian:</vt:lpstr>
      <vt:lpstr>How to Be PRACTICALLY Christian</vt:lpstr>
      <vt:lpstr>How to Be PRACTICALLY Christian</vt:lpstr>
      <vt:lpstr>Honey, I’m in a Covenant Discipleship  Group!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Be PRACTICALLY Christian</dc:title>
  <dc:creator>FiveRivers DS</dc:creator>
  <cp:lastModifiedBy>FiveRivers District</cp:lastModifiedBy>
  <cp:revision>68</cp:revision>
  <dcterms:created xsi:type="dcterms:W3CDTF">2018-05-17T12:39:43Z</dcterms:created>
  <dcterms:modified xsi:type="dcterms:W3CDTF">2018-07-10T18:22:38Z</dcterms:modified>
</cp:coreProperties>
</file>